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sv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sv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sv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svg"/><Relationship Id="rId19" Type="http://schemas.openxmlformats.org/officeDocument/2006/relationships/slideLayout" Target="../slideLayouts/slideLayout9.xml"/><Relationship Id="rId2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Building a Multi-Tenant E-Commerce Marketplace</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Welcome to an in-depth exploration of architecting a robust and scalable multi-tenant e-commerce marketplace. This presentation delves into the intricate challenges and sophisticated solutions required to build a platform that empowers numerous sellers while providing a seamless, personalised experience for buyers.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82692" y="457795"/>
            <a:ext cx="8281273" cy="520303"/>
          </a:xfrm>
          <a:prstGeom prst="rect">
            <a:avLst/>
          </a:prstGeom>
          <a:noFill/>
          <a:ln/>
        </p:spPr>
        <p:txBody>
          <a:bodyPr wrap="none" lIns="0" tIns="0" rIns="0" bIns="0" rtlCol="0" anchor="t"/>
          <a:lstStyle/>
          <a:p>
            <a:pPr algn="l" indent="0" marL="0">
              <a:lnSpc>
                <a:spcPts val="4050"/>
              </a:lnSpc>
              <a:buNone/>
            </a:pPr>
            <a:r>
              <a:rPr lang="en-US" sz="3250" dirty="0">
                <a:solidFill>
                  <a:srgbClr val="091C53"/>
                </a:solidFill>
                <a:latin typeface="Instrument Sans Semi Bold" pitchFamily="34" charset="0"/>
                <a:ea typeface="Instrument Sans Semi Bold" pitchFamily="34" charset="-122"/>
                <a:cs typeface="Instrument Sans Semi Bold" pitchFamily="34" charset="-120"/>
              </a:rPr>
              <a:t>Tech Stack Justification: Informed Choices</a:t>
            </a:r>
            <a:endParaRPr lang="en-US" sz="3250" dirty="0"/>
          </a:p>
        </p:txBody>
      </p:sp>
      <p:sp>
        <p:nvSpPr>
          <p:cNvPr id="3" name="Text 1"/>
          <p:cNvSpPr/>
          <p:nvPr/>
        </p:nvSpPr>
        <p:spPr>
          <a:xfrm>
            <a:off x="582692" y="1394222"/>
            <a:ext cx="2127290" cy="260152"/>
          </a:xfrm>
          <a:prstGeom prst="rect">
            <a:avLst/>
          </a:prstGeom>
          <a:noFill/>
          <a:ln/>
        </p:spPr>
        <p:txBody>
          <a:bodyPr wrap="none" lIns="0" tIns="0" rIns="0" bIns="0" rtlCol="0" anchor="t"/>
          <a:lstStyle/>
          <a:p>
            <a:pPr algn="l" indent="0" marL="0">
              <a:lnSpc>
                <a:spcPts val="2000"/>
              </a:lnSpc>
              <a:buNone/>
            </a:pPr>
            <a:r>
              <a:rPr lang="en-US" sz="1600" dirty="0">
                <a:solidFill>
                  <a:srgbClr val="091C53"/>
                </a:solidFill>
                <a:latin typeface="Instrument Sans Semi Bold" pitchFamily="34" charset="0"/>
                <a:ea typeface="Instrument Sans Semi Bold" pitchFamily="34" charset="-122"/>
                <a:cs typeface="Instrument Sans Semi Bold" pitchFamily="34" charset="-120"/>
              </a:rPr>
              <a:t>Comparative Analysis</a:t>
            </a:r>
            <a:endParaRPr lang="en-US" sz="1600" dirty="0"/>
          </a:p>
        </p:txBody>
      </p:sp>
      <p:sp>
        <p:nvSpPr>
          <p:cNvPr id="4" name="Text 2"/>
          <p:cNvSpPr/>
          <p:nvPr/>
        </p:nvSpPr>
        <p:spPr>
          <a:xfrm>
            <a:off x="582692" y="1820823"/>
            <a:ext cx="6529388" cy="53292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1E3063"/>
                </a:solidFill>
                <a:latin typeface="Instrument Sans Medium" pitchFamily="34" charset="0"/>
                <a:ea typeface="Instrument Sans Medium" pitchFamily="34" charset="-122"/>
                <a:cs typeface="Instrument Sans Medium" pitchFamily="34" charset="-120"/>
              </a:rPr>
              <a:t>Tier-by-Tier Evaluation:</a:t>
            </a:r>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 Comparing 2-3 leading options for each architectural tier (e.g., programming languages, frameworks, cloud providers, databases).</a:t>
            </a:r>
            <a:endParaRPr lang="en-US" sz="1300" dirty="0"/>
          </a:p>
        </p:txBody>
      </p:sp>
      <p:sp>
        <p:nvSpPr>
          <p:cNvPr id="5" name="Text 3"/>
          <p:cNvSpPr/>
          <p:nvPr/>
        </p:nvSpPr>
        <p:spPr>
          <a:xfrm>
            <a:off x="582692" y="2411968"/>
            <a:ext cx="6529388" cy="799386"/>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1E3063"/>
                </a:solidFill>
                <a:latin typeface="Instrument Sans Medium" pitchFamily="34" charset="0"/>
                <a:ea typeface="Instrument Sans Medium" pitchFamily="34" charset="-122"/>
                <a:cs typeface="Instrument Sans Medium" pitchFamily="34" charset="-120"/>
              </a:rPr>
              <a:t>Trade-off Documentation:</a:t>
            </a:r>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 Clearly articulating the pros and cons of each option, considering factors like performance, cost, community support, and ease of maintenance.</a:t>
            </a:r>
            <a:endParaRPr lang="en-US" sz="1300" dirty="0"/>
          </a:p>
        </p:txBody>
      </p:sp>
      <p:sp>
        <p:nvSpPr>
          <p:cNvPr id="6" name="Text 4"/>
          <p:cNvSpPr/>
          <p:nvPr/>
        </p:nvSpPr>
        <p:spPr>
          <a:xfrm>
            <a:off x="582692" y="3269575"/>
            <a:ext cx="6529388" cy="532924"/>
          </a:xfrm>
          <a:prstGeom prst="rect">
            <a:avLst/>
          </a:prstGeom>
          <a:noFill/>
          <a:ln/>
        </p:spPr>
        <p:txBody>
          <a:bodyPr wrap="square" lIns="0" tIns="0" rIns="0" bIns="0" rtlCol="0" anchor="t"/>
          <a:lstStyle/>
          <a:p>
            <a:pPr algn="l" marL="342900" indent="-342900">
              <a:lnSpc>
                <a:spcPts val="2050"/>
              </a:lnSpc>
              <a:buSzPct val="100000"/>
              <a:buChar char="•"/>
            </a:pPr>
            <a:r>
              <a:rPr lang="en-US" sz="1300" b="1" dirty="0">
                <a:solidFill>
                  <a:srgbClr val="1E3063"/>
                </a:solidFill>
                <a:latin typeface="Instrument Sans Medium" pitchFamily="34" charset="0"/>
                <a:ea typeface="Instrument Sans Medium" pitchFamily="34" charset="-122"/>
                <a:cs typeface="Instrument Sans Medium" pitchFamily="34" charset="-120"/>
              </a:rPr>
              <a:t>Alignment with Goals:</a:t>
            </a:r>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 Ensuring chosen technologies align with our non-functional requirements and long-term vision.</a:t>
            </a:r>
            <a:endParaRPr lang="en-US" sz="1300" dirty="0"/>
          </a:p>
        </p:txBody>
      </p:sp>
      <p:pic>
        <p:nvPicPr>
          <p:cNvPr id="7" name="Image 0" descr="preencoded.png">    </p:cNvPr>
          <p:cNvPicPr>
            <a:picLocks noChangeAspect="1"/>
          </p:cNvPicPr>
          <p:nvPr/>
        </p:nvPicPr>
        <p:blipFill>
          <a:blip r:embed="rId1"/>
          <a:stretch>
            <a:fillRect/>
          </a:stretch>
        </p:blipFill>
        <p:spPr>
          <a:xfrm>
            <a:off x="7525941" y="1415058"/>
            <a:ext cx="6529388" cy="6529387"/>
          </a:xfrm>
          <a:prstGeom prst="rect">
            <a:avLst/>
          </a:prstGeom>
        </p:spPr>
      </p:pic>
      <p:sp>
        <p:nvSpPr>
          <p:cNvPr id="8" name="Text 5"/>
          <p:cNvSpPr/>
          <p:nvPr/>
        </p:nvSpPr>
        <p:spPr>
          <a:xfrm>
            <a:off x="582692" y="8319016"/>
            <a:ext cx="13465016" cy="532924"/>
          </a:xfrm>
          <a:prstGeom prst="rect">
            <a:avLst/>
          </a:prstGeom>
          <a:noFill/>
          <a:ln/>
        </p:spPr>
        <p:txBody>
          <a:bodyPr wrap="square" lIns="0" tIns="0" rIns="0" bIns="0" rtlCol="0" anchor="t"/>
          <a:lstStyle/>
          <a:p>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Selecting the right technology stack is paramount. Our justification process involves rigorous evaluation and transparent documentation of trade-offs, ensuring that every technical decision supports the marketplace's strategic objectives and future growth.</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37367"/>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The Marketplace Vision: Core Features and Challenges</a:t>
            </a:r>
            <a:endParaRPr lang="en-US" sz="4450" dirty="0"/>
          </a:p>
        </p:txBody>
      </p:sp>
      <p:sp>
        <p:nvSpPr>
          <p:cNvPr id="3" name="Shape 1"/>
          <p:cNvSpPr/>
          <p:nvPr/>
        </p:nvSpPr>
        <p:spPr>
          <a:xfrm>
            <a:off x="793790" y="2708553"/>
            <a:ext cx="13042821" cy="3339703"/>
          </a:xfrm>
          <a:prstGeom prst="roundRect">
            <a:avLst>
              <a:gd name="adj" fmla="val 6113"/>
            </a:avLst>
          </a:prstGeom>
          <a:solidFill>
            <a:srgbClr val="CEE6FD"/>
          </a:solidFill>
          <a:ln/>
        </p:spPr>
      </p:sp>
      <p:sp>
        <p:nvSpPr>
          <p:cNvPr id="4" name="Shape 2"/>
          <p:cNvSpPr/>
          <p:nvPr/>
        </p:nvSpPr>
        <p:spPr>
          <a:xfrm>
            <a:off x="793790" y="2708553"/>
            <a:ext cx="6521410" cy="1669852"/>
          </a:xfrm>
          <a:prstGeom prst="roundRect">
            <a:avLst>
              <a:gd name="adj" fmla="val 12225"/>
            </a:avLst>
          </a:prstGeom>
          <a:solidFill>
            <a:srgbClr val="CEE6FD"/>
          </a:solidFill>
          <a:ln/>
        </p:spPr>
      </p:sp>
      <p:sp>
        <p:nvSpPr>
          <p:cNvPr id="5" name="Text 3"/>
          <p:cNvSpPr/>
          <p:nvPr/>
        </p:nvSpPr>
        <p:spPr>
          <a:xfrm>
            <a:off x="1020604" y="2935367"/>
            <a:ext cx="328648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Multi-Tenant Storefronts</a:t>
            </a:r>
            <a:endParaRPr lang="en-US" sz="2200" dirty="0"/>
          </a:p>
        </p:txBody>
      </p:sp>
      <p:sp>
        <p:nvSpPr>
          <p:cNvPr id="6" name="Text 4"/>
          <p:cNvSpPr/>
          <p:nvPr/>
        </p:nvSpPr>
        <p:spPr>
          <a:xfrm>
            <a:off x="1020604" y="3425785"/>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Individual seller storefronts, each with unique branding and product listings.</a:t>
            </a:r>
            <a:endParaRPr lang="en-US" sz="1750" dirty="0"/>
          </a:p>
        </p:txBody>
      </p:sp>
      <p:sp>
        <p:nvSpPr>
          <p:cNvPr id="7" name="Shape 5"/>
          <p:cNvSpPr/>
          <p:nvPr/>
        </p:nvSpPr>
        <p:spPr>
          <a:xfrm>
            <a:off x="7315200" y="2708553"/>
            <a:ext cx="6521410" cy="1669852"/>
          </a:xfrm>
          <a:prstGeom prst="rect">
            <a:avLst/>
          </a:prstGeom>
          <a:solidFill>
            <a:srgbClr val="CEE6FD"/>
          </a:solidFill>
          <a:ln/>
        </p:spPr>
      </p:sp>
      <p:sp>
        <p:nvSpPr>
          <p:cNvPr id="8" name="Shape 6"/>
          <p:cNvSpPr/>
          <p:nvPr/>
        </p:nvSpPr>
        <p:spPr>
          <a:xfrm>
            <a:off x="7315200" y="2708553"/>
            <a:ext cx="30480" cy="1669852"/>
          </a:xfrm>
          <a:prstGeom prst="roundRect">
            <a:avLst>
              <a:gd name="adj" fmla="val 669768"/>
            </a:avLst>
          </a:prstGeom>
          <a:solidFill>
            <a:srgbClr val="B4CCE3"/>
          </a:solidFill>
          <a:ln/>
        </p:spPr>
      </p:sp>
      <p:sp>
        <p:nvSpPr>
          <p:cNvPr id="9" name="Text 7"/>
          <p:cNvSpPr/>
          <p:nvPr/>
        </p:nvSpPr>
        <p:spPr>
          <a:xfrm>
            <a:off x="7882176" y="2935367"/>
            <a:ext cx="305359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Seamless Transactions</a:t>
            </a:r>
            <a:endParaRPr lang="en-US" sz="2200" dirty="0"/>
          </a:p>
        </p:txBody>
      </p:sp>
      <p:sp>
        <p:nvSpPr>
          <p:cNvPr id="10" name="Text 8"/>
          <p:cNvSpPr/>
          <p:nvPr/>
        </p:nvSpPr>
        <p:spPr>
          <a:xfrm>
            <a:off x="7882176" y="3425785"/>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Integrated shopping carts, secure checkout processes, and diverse payment options.</a:t>
            </a:r>
            <a:endParaRPr lang="en-US" sz="1750" dirty="0"/>
          </a:p>
        </p:txBody>
      </p:sp>
      <p:sp>
        <p:nvSpPr>
          <p:cNvPr id="11" name="Shape 9"/>
          <p:cNvSpPr/>
          <p:nvPr/>
        </p:nvSpPr>
        <p:spPr>
          <a:xfrm>
            <a:off x="7031712" y="3259931"/>
            <a:ext cx="566976" cy="566976"/>
          </a:xfrm>
          <a:prstGeom prst="roundRect">
            <a:avLst>
              <a:gd name="adj" fmla="val 36006"/>
            </a:avLst>
          </a:prstGeom>
          <a:solidFill>
            <a:srgbClr val="FFFFFF"/>
          </a:solidFill>
          <a:ln w="30480">
            <a:solidFill>
              <a:srgbClr val="B4CCE3"/>
            </a:solidFill>
            <a:prstDash val="solid"/>
          </a:ln>
        </p:spPr>
      </p:sp>
      <p:pic>
        <p:nvPicPr>
          <p:cNvPr id="12"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73397" y="3401616"/>
            <a:ext cx="283488" cy="283488"/>
          </a:xfrm>
          <a:prstGeom prst="rect">
            <a:avLst/>
          </a:prstGeom>
        </p:spPr>
      </p:pic>
      <p:sp>
        <p:nvSpPr>
          <p:cNvPr id="13" name="Shape 10"/>
          <p:cNvSpPr/>
          <p:nvPr/>
        </p:nvSpPr>
        <p:spPr>
          <a:xfrm>
            <a:off x="793790" y="4378404"/>
            <a:ext cx="6521410" cy="1669852"/>
          </a:xfrm>
          <a:prstGeom prst="rect">
            <a:avLst/>
          </a:prstGeom>
          <a:solidFill>
            <a:srgbClr val="CEE6FD"/>
          </a:solidFill>
          <a:ln/>
        </p:spPr>
      </p:sp>
      <p:sp>
        <p:nvSpPr>
          <p:cNvPr id="14" name="Shape 11"/>
          <p:cNvSpPr/>
          <p:nvPr/>
        </p:nvSpPr>
        <p:spPr>
          <a:xfrm>
            <a:off x="793790" y="4378404"/>
            <a:ext cx="6521410" cy="30480"/>
          </a:xfrm>
          <a:prstGeom prst="roundRect">
            <a:avLst>
              <a:gd name="adj" fmla="val 669768"/>
            </a:avLst>
          </a:prstGeom>
          <a:solidFill>
            <a:srgbClr val="B4CCE3"/>
          </a:solidFill>
          <a:ln/>
        </p:spPr>
      </p:sp>
      <p:sp>
        <p:nvSpPr>
          <p:cNvPr id="15" name="Text 12"/>
          <p:cNvSpPr/>
          <p:nvPr/>
        </p:nvSpPr>
        <p:spPr>
          <a:xfrm>
            <a:off x="1020604" y="4605218"/>
            <a:ext cx="310610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Personalised Discovery</a:t>
            </a:r>
            <a:endParaRPr lang="en-US" sz="2200" dirty="0"/>
          </a:p>
        </p:txBody>
      </p:sp>
      <p:sp>
        <p:nvSpPr>
          <p:cNvPr id="16" name="Text 13"/>
          <p:cNvSpPr/>
          <p:nvPr/>
        </p:nvSpPr>
        <p:spPr>
          <a:xfrm>
            <a:off x="1020604" y="5095637"/>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Intelligent search and recommendation engines tailored to individual user preferences.</a:t>
            </a:r>
            <a:endParaRPr lang="en-US" sz="1750" dirty="0"/>
          </a:p>
        </p:txBody>
      </p:sp>
      <p:sp>
        <p:nvSpPr>
          <p:cNvPr id="17" name="Shape 14"/>
          <p:cNvSpPr/>
          <p:nvPr/>
        </p:nvSpPr>
        <p:spPr>
          <a:xfrm>
            <a:off x="7315200" y="4378404"/>
            <a:ext cx="6521410" cy="1669852"/>
          </a:xfrm>
          <a:prstGeom prst="rect">
            <a:avLst/>
          </a:prstGeom>
          <a:solidFill>
            <a:srgbClr val="CEE6FD"/>
          </a:solidFill>
          <a:ln/>
        </p:spPr>
      </p:sp>
      <p:sp>
        <p:nvSpPr>
          <p:cNvPr id="18" name="Shape 15"/>
          <p:cNvSpPr/>
          <p:nvPr/>
        </p:nvSpPr>
        <p:spPr>
          <a:xfrm>
            <a:off x="7315200" y="4378404"/>
            <a:ext cx="30480" cy="1669852"/>
          </a:xfrm>
          <a:prstGeom prst="roundRect">
            <a:avLst>
              <a:gd name="adj" fmla="val 669768"/>
            </a:avLst>
          </a:prstGeom>
          <a:solidFill>
            <a:srgbClr val="B4CCE3"/>
          </a:solidFill>
          <a:ln/>
        </p:spPr>
      </p:sp>
      <p:sp>
        <p:nvSpPr>
          <p:cNvPr id="19" name="Shape 16"/>
          <p:cNvSpPr/>
          <p:nvPr/>
        </p:nvSpPr>
        <p:spPr>
          <a:xfrm>
            <a:off x="7315200" y="4378404"/>
            <a:ext cx="6521410" cy="30480"/>
          </a:xfrm>
          <a:prstGeom prst="roundRect">
            <a:avLst>
              <a:gd name="adj" fmla="val 669768"/>
            </a:avLst>
          </a:prstGeom>
          <a:solidFill>
            <a:srgbClr val="B4CCE3"/>
          </a:solidFill>
          <a:ln/>
        </p:spPr>
      </p:sp>
      <p:sp>
        <p:nvSpPr>
          <p:cNvPr id="20" name="Text 17"/>
          <p:cNvSpPr/>
          <p:nvPr/>
        </p:nvSpPr>
        <p:spPr>
          <a:xfrm>
            <a:off x="7882176" y="460521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Seller Empowerment</a:t>
            </a:r>
            <a:endParaRPr lang="en-US" sz="2200" dirty="0"/>
          </a:p>
        </p:txBody>
      </p:sp>
      <p:sp>
        <p:nvSpPr>
          <p:cNvPr id="21" name="Text 18"/>
          <p:cNvSpPr/>
          <p:nvPr/>
        </p:nvSpPr>
        <p:spPr>
          <a:xfrm>
            <a:off x="7882176" y="5095637"/>
            <a:ext cx="57276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Comprehensive dashboards for inventory, orders, and performance analytics.</a:t>
            </a:r>
            <a:endParaRPr lang="en-US" sz="1750" dirty="0"/>
          </a:p>
        </p:txBody>
      </p:sp>
      <p:sp>
        <p:nvSpPr>
          <p:cNvPr id="22" name="Shape 19"/>
          <p:cNvSpPr/>
          <p:nvPr/>
        </p:nvSpPr>
        <p:spPr>
          <a:xfrm>
            <a:off x="7031712" y="4929783"/>
            <a:ext cx="566976" cy="566976"/>
          </a:xfrm>
          <a:prstGeom prst="roundRect">
            <a:avLst>
              <a:gd name="adj" fmla="val 36006"/>
            </a:avLst>
          </a:prstGeom>
          <a:solidFill>
            <a:srgbClr val="FFFFFF"/>
          </a:solidFill>
          <a:ln w="30480">
            <a:solidFill>
              <a:srgbClr val="B4CCE3"/>
            </a:solidFill>
            <a:prstDash val="solid"/>
          </a:ln>
        </p:spPr>
      </p:sp>
      <p:pic>
        <p:nvPicPr>
          <p:cNvPr id="2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3397" y="5071467"/>
            <a:ext cx="283488" cy="283488"/>
          </a:xfrm>
          <a:prstGeom prst="rect">
            <a:avLst/>
          </a:prstGeom>
        </p:spPr>
      </p:pic>
      <p:sp>
        <p:nvSpPr>
          <p:cNvPr id="24" name="Text 20"/>
          <p:cNvSpPr/>
          <p:nvPr/>
        </p:nvSpPr>
        <p:spPr>
          <a:xfrm>
            <a:off x="793790" y="630340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The core of our marketplace includes sophisticated catalog and inventory management, robust cart and checkout flows, secure payment processing, efficient order orchestration, customer reviews, and intuitive seller dashboards. These functionalities are foundational to a thriving e-commerce ecosystem.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2828" y="567928"/>
            <a:ext cx="10823853" cy="645438"/>
          </a:xfrm>
          <a:prstGeom prst="rect">
            <a:avLst/>
          </a:prstGeom>
          <a:noFill/>
          <a:ln/>
        </p:spPr>
        <p:txBody>
          <a:bodyPr wrap="none" lIns="0" tIns="0" rIns="0" bIns="0" rtlCol="0" anchor="t"/>
          <a:lstStyle/>
          <a:p>
            <a:pPr algn="l" indent="0" marL="0">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Architectural Foundations: Design Principles</a:t>
            </a:r>
            <a:endParaRPr lang="en-US" sz="4050" dirty="0"/>
          </a:p>
        </p:txBody>
      </p:sp>
      <p:sp>
        <p:nvSpPr>
          <p:cNvPr id="3" name="Text 1"/>
          <p:cNvSpPr/>
          <p:nvPr/>
        </p:nvSpPr>
        <p:spPr>
          <a:xfrm>
            <a:off x="722828" y="1729621"/>
            <a:ext cx="4901446" cy="516374"/>
          </a:xfrm>
          <a:prstGeom prst="rect">
            <a:avLst/>
          </a:prstGeom>
          <a:noFill/>
          <a:ln/>
        </p:spPr>
        <p:txBody>
          <a:bodyPr wrap="none" lIns="0" tIns="0" rIns="0" bIns="0" rtlCol="0" anchor="t"/>
          <a:lstStyle/>
          <a:p>
            <a:pPr algn="l" indent="0" marL="0">
              <a:lnSpc>
                <a:spcPts val="4050"/>
              </a:lnSpc>
              <a:buNone/>
            </a:pPr>
            <a:r>
              <a:rPr lang="en-US" sz="3250" dirty="0">
                <a:solidFill>
                  <a:srgbClr val="091C53"/>
                </a:solidFill>
                <a:latin typeface="Instrument Sans Semi Bold" pitchFamily="34" charset="0"/>
                <a:ea typeface="Instrument Sans Semi Bold" pitchFamily="34" charset="-122"/>
                <a:cs typeface="Instrument Sans Semi Bold" pitchFamily="34" charset="-120"/>
              </a:rPr>
              <a:t>Strategic Design Choices</a:t>
            </a:r>
            <a:endParaRPr lang="en-US" sz="3250" dirty="0"/>
          </a:p>
        </p:txBody>
      </p:sp>
      <p:sp>
        <p:nvSpPr>
          <p:cNvPr id="4" name="Text 2"/>
          <p:cNvSpPr/>
          <p:nvPr/>
        </p:nvSpPr>
        <p:spPr>
          <a:xfrm>
            <a:off x="722828" y="2452449"/>
            <a:ext cx="7709297" cy="99155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1E3063"/>
                </a:solidFill>
                <a:latin typeface="Instrument Sans Medium" pitchFamily="34" charset="0"/>
                <a:ea typeface="Instrument Sans Medium" pitchFamily="34" charset="-122"/>
                <a:cs typeface="Instrument Sans Medium" pitchFamily="34" charset="-120"/>
              </a:rPr>
              <a:t>Domain-Driven Microservices:</a:t>
            </a:r>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 Decomposing the system into small, independent services aligned with business domains (e.g., product, order, payment) to ensure agility and scalability.</a:t>
            </a:r>
            <a:endParaRPr lang="en-US" sz="1600" dirty="0"/>
          </a:p>
        </p:txBody>
      </p:sp>
      <p:sp>
        <p:nvSpPr>
          <p:cNvPr id="5" name="Text 3"/>
          <p:cNvSpPr/>
          <p:nvPr/>
        </p:nvSpPr>
        <p:spPr>
          <a:xfrm>
            <a:off x="722828" y="3516273"/>
            <a:ext cx="7709297" cy="99155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1E3063"/>
                </a:solidFill>
                <a:latin typeface="Instrument Sans Medium" pitchFamily="34" charset="0"/>
                <a:ea typeface="Instrument Sans Medium" pitchFamily="34" charset="-122"/>
                <a:cs typeface="Instrument Sans Medium" pitchFamily="34" charset="-120"/>
              </a:rPr>
              <a:t>Event Choreography:</a:t>
            </a:r>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 Implementing asynchronous event-driven communication for critical workflows like order processing and inventory updates, enhancing resilience and decoupling services.</a:t>
            </a:r>
            <a:endParaRPr lang="en-US" sz="1600" dirty="0"/>
          </a:p>
        </p:txBody>
      </p:sp>
      <p:sp>
        <p:nvSpPr>
          <p:cNvPr id="6" name="Text 4"/>
          <p:cNvSpPr/>
          <p:nvPr/>
        </p:nvSpPr>
        <p:spPr>
          <a:xfrm>
            <a:off x="722828" y="4580096"/>
            <a:ext cx="7709297" cy="661035"/>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1E3063"/>
                </a:solidFill>
                <a:latin typeface="Instrument Sans Medium" pitchFamily="34" charset="0"/>
                <a:ea typeface="Instrument Sans Medium" pitchFamily="34" charset="-122"/>
                <a:cs typeface="Instrument Sans Medium" pitchFamily="34" charset="-120"/>
              </a:rPr>
              <a:t>API Gateway:</a:t>
            </a:r>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 Providing a single entry point for all client requests, handling routing, authentication, and rate limiting to streamline API management.</a:t>
            </a:r>
            <a:endParaRPr lang="en-US" sz="1600" dirty="0"/>
          </a:p>
        </p:txBody>
      </p:sp>
      <p:sp>
        <p:nvSpPr>
          <p:cNvPr id="7" name="Text 5"/>
          <p:cNvSpPr/>
          <p:nvPr/>
        </p:nvSpPr>
        <p:spPr>
          <a:xfrm>
            <a:off x="722828" y="5313402"/>
            <a:ext cx="7709297" cy="661035"/>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1E3063"/>
                </a:solidFill>
                <a:latin typeface="Instrument Sans Medium" pitchFamily="34" charset="0"/>
                <a:ea typeface="Instrument Sans Medium" pitchFamily="34" charset="-122"/>
                <a:cs typeface="Instrument Sans Medium" pitchFamily="34" charset="-120"/>
              </a:rPr>
              <a:t>Content Delivery Network (CDN):</a:t>
            </a:r>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 Leveraging a CDN for static assets to reduce latency and improve load times for users globally.</a:t>
            </a:r>
            <a:endParaRPr lang="en-US" sz="1600" dirty="0"/>
          </a:p>
        </p:txBody>
      </p:sp>
      <p:pic>
        <p:nvPicPr>
          <p:cNvPr id="8" name="Image 0" descr="preencoded.png">    </p:cNvPr>
          <p:cNvPicPr>
            <a:picLocks noChangeAspect="1"/>
          </p:cNvPicPr>
          <p:nvPr/>
        </p:nvPicPr>
        <p:blipFill>
          <a:blip r:embed="rId1"/>
          <a:stretch>
            <a:fillRect/>
          </a:stretch>
        </p:blipFill>
        <p:spPr>
          <a:xfrm>
            <a:off x="8943618" y="1755458"/>
            <a:ext cx="4971574" cy="4971574"/>
          </a:xfrm>
          <a:prstGeom prst="rect">
            <a:avLst/>
          </a:prstGeom>
        </p:spPr>
      </p:pic>
      <p:sp>
        <p:nvSpPr>
          <p:cNvPr id="9" name="Text 6"/>
          <p:cNvSpPr/>
          <p:nvPr/>
        </p:nvSpPr>
        <p:spPr>
          <a:xfrm>
            <a:off x="722828" y="7191613"/>
            <a:ext cx="13184743" cy="991553"/>
          </a:xfrm>
          <a:prstGeom prst="rect">
            <a:avLst/>
          </a:prstGeom>
          <a:noFill/>
          <a:ln/>
        </p:spPr>
        <p:txBody>
          <a:bodyPr wrap="squar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Our architectural strategy prioritises a domain-driven microservices approach, fostering independent development and deployment. Event choreography ensures seamless data flow, while an API Gateway provides a unified and secure interface. A CDN optimises content delivery, crucial for a global marketplace.</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7474" y="587335"/>
            <a:ext cx="10750748" cy="667464"/>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Data Management &amp; Non-Functional Goals</a:t>
            </a:r>
            <a:endParaRPr lang="en-US" sz="4200" dirty="0"/>
          </a:p>
        </p:txBody>
      </p:sp>
      <p:sp>
        <p:nvSpPr>
          <p:cNvPr id="3" name="Shape 1"/>
          <p:cNvSpPr/>
          <p:nvPr/>
        </p:nvSpPr>
        <p:spPr>
          <a:xfrm>
            <a:off x="747474" y="2002155"/>
            <a:ext cx="6460927" cy="1922978"/>
          </a:xfrm>
          <a:prstGeom prst="roundRect">
            <a:avLst>
              <a:gd name="adj" fmla="val 7608"/>
            </a:avLst>
          </a:prstGeom>
          <a:solidFill>
            <a:srgbClr val="FFFFFF"/>
          </a:solidFill>
          <a:ln/>
        </p:spPr>
      </p:sp>
      <p:sp>
        <p:nvSpPr>
          <p:cNvPr id="4" name="Shape 2"/>
          <p:cNvSpPr/>
          <p:nvPr/>
        </p:nvSpPr>
        <p:spPr>
          <a:xfrm>
            <a:off x="747474" y="1971675"/>
            <a:ext cx="6460927" cy="121920"/>
          </a:xfrm>
          <a:prstGeom prst="roundRect">
            <a:avLst>
              <a:gd name="adj" fmla="val 157661"/>
            </a:avLst>
          </a:prstGeom>
          <a:solidFill>
            <a:srgbClr val="84C1FA"/>
          </a:solidFill>
          <a:ln/>
        </p:spPr>
      </p:sp>
      <p:sp>
        <p:nvSpPr>
          <p:cNvPr id="5" name="Shape 3"/>
          <p:cNvSpPr/>
          <p:nvPr/>
        </p:nvSpPr>
        <p:spPr>
          <a:xfrm>
            <a:off x="3657540" y="1681877"/>
            <a:ext cx="640675" cy="640675"/>
          </a:xfrm>
          <a:prstGeom prst="roundRect">
            <a:avLst>
              <a:gd name="adj" fmla="val 142724"/>
            </a:avLst>
          </a:prstGeom>
          <a:solidFill>
            <a:srgbClr val="84C1FA"/>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9707" y="1874044"/>
            <a:ext cx="256223" cy="256223"/>
          </a:xfrm>
          <a:prstGeom prst="rect">
            <a:avLst/>
          </a:prstGeom>
        </p:spPr>
      </p:pic>
      <p:sp>
        <p:nvSpPr>
          <p:cNvPr id="7" name="Text 4"/>
          <p:cNvSpPr/>
          <p:nvPr/>
        </p:nvSpPr>
        <p:spPr>
          <a:xfrm>
            <a:off x="991433" y="2536031"/>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Relational Databases</a:t>
            </a:r>
            <a:endParaRPr lang="en-US" sz="2100" dirty="0"/>
          </a:p>
        </p:txBody>
      </p:sp>
      <p:sp>
        <p:nvSpPr>
          <p:cNvPr id="8" name="Text 5"/>
          <p:cNvSpPr/>
          <p:nvPr/>
        </p:nvSpPr>
        <p:spPr>
          <a:xfrm>
            <a:off x="991433" y="2997756"/>
            <a:ext cx="5973008" cy="68341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For ACID-compliant transactions such as orders and payments, ensuring data integrity.</a:t>
            </a:r>
            <a:endParaRPr lang="en-US" sz="1650" dirty="0"/>
          </a:p>
        </p:txBody>
      </p:sp>
      <p:sp>
        <p:nvSpPr>
          <p:cNvPr id="9" name="Shape 6"/>
          <p:cNvSpPr/>
          <p:nvPr/>
        </p:nvSpPr>
        <p:spPr>
          <a:xfrm>
            <a:off x="7421880" y="2002155"/>
            <a:ext cx="6461046" cy="1922978"/>
          </a:xfrm>
          <a:prstGeom prst="roundRect">
            <a:avLst>
              <a:gd name="adj" fmla="val 7608"/>
            </a:avLst>
          </a:prstGeom>
          <a:solidFill>
            <a:srgbClr val="FFFFFF"/>
          </a:solidFill>
          <a:ln/>
        </p:spPr>
      </p:sp>
      <p:sp>
        <p:nvSpPr>
          <p:cNvPr id="10" name="Shape 7"/>
          <p:cNvSpPr/>
          <p:nvPr/>
        </p:nvSpPr>
        <p:spPr>
          <a:xfrm>
            <a:off x="7421880" y="1971675"/>
            <a:ext cx="6461046" cy="121920"/>
          </a:xfrm>
          <a:prstGeom prst="roundRect">
            <a:avLst>
              <a:gd name="adj" fmla="val 157661"/>
            </a:avLst>
          </a:prstGeom>
          <a:solidFill>
            <a:srgbClr val="84C1FA"/>
          </a:solidFill>
          <a:ln/>
        </p:spPr>
      </p:sp>
      <p:sp>
        <p:nvSpPr>
          <p:cNvPr id="11" name="Shape 8"/>
          <p:cNvSpPr/>
          <p:nvPr/>
        </p:nvSpPr>
        <p:spPr>
          <a:xfrm>
            <a:off x="10332065" y="1681877"/>
            <a:ext cx="640675" cy="640675"/>
          </a:xfrm>
          <a:prstGeom prst="roundRect">
            <a:avLst>
              <a:gd name="adj" fmla="val 142724"/>
            </a:avLst>
          </a:prstGeom>
          <a:solidFill>
            <a:srgbClr val="84C1FA"/>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4232" y="1874044"/>
            <a:ext cx="256223" cy="256223"/>
          </a:xfrm>
          <a:prstGeom prst="rect">
            <a:avLst/>
          </a:prstGeom>
        </p:spPr>
      </p:pic>
      <p:sp>
        <p:nvSpPr>
          <p:cNvPr id="13" name="Text 9"/>
          <p:cNvSpPr/>
          <p:nvPr/>
        </p:nvSpPr>
        <p:spPr>
          <a:xfrm>
            <a:off x="7665839" y="2536031"/>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Document Stores</a:t>
            </a:r>
            <a:endParaRPr lang="en-US" sz="2100" dirty="0"/>
          </a:p>
        </p:txBody>
      </p:sp>
      <p:sp>
        <p:nvSpPr>
          <p:cNvPr id="14" name="Text 10"/>
          <p:cNvSpPr/>
          <p:nvPr/>
        </p:nvSpPr>
        <p:spPr>
          <a:xfrm>
            <a:off x="7665839" y="2997756"/>
            <a:ext cx="5973128" cy="68341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For flexible schema data like product catalogs, allowing for rapid evolution.</a:t>
            </a:r>
            <a:endParaRPr lang="en-US" sz="1650" dirty="0"/>
          </a:p>
        </p:txBody>
      </p:sp>
      <p:sp>
        <p:nvSpPr>
          <p:cNvPr id="15" name="Shape 11"/>
          <p:cNvSpPr/>
          <p:nvPr/>
        </p:nvSpPr>
        <p:spPr>
          <a:xfrm>
            <a:off x="747474" y="4458891"/>
            <a:ext cx="6460927" cy="1922978"/>
          </a:xfrm>
          <a:prstGeom prst="roundRect">
            <a:avLst>
              <a:gd name="adj" fmla="val 7608"/>
            </a:avLst>
          </a:prstGeom>
          <a:solidFill>
            <a:srgbClr val="FFFFFF"/>
          </a:solidFill>
          <a:ln/>
        </p:spPr>
      </p:sp>
      <p:sp>
        <p:nvSpPr>
          <p:cNvPr id="16" name="Shape 12"/>
          <p:cNvSpPr/>
          <p:nvPr/>
        </p:nvSpPr>
        <p:spPr>
          <a:xfrm>
            <a:off x="747474" y="4428411"/>
            <a:ext cx="6460927" cy="121920"/>
          </a:xfrm>
          <a:prstGeom prst="roundRect">
            <a:avLst>
              <a:gd name="adj" fmla="val 157661"/>
            </a:avLst>
          </a:prstGeom>
          <a:solidFill>
            <a:srgbClr val="84C1FA"/>
          </a:solidFill>
          <a:ln/>
        </p:spPr>
      </p:sp>
      <p:sp>
        <p:nvSpPr>
          <p:cNvPr id="17" name="Shape 13"/>
          <p:cNvSpPr/>
          <p:nvPr/>
        </p:nvSpPr>
        <p:spPr>
          <a:xfrm>
            <a:off x="3657540" y="4138613"/>
            <a:ext cx="640675" cy="640675"/>
          </a:xfrm>
          <a:prstGeom prst="roundRect">
            <a:avLst>
              <a:gd name="adj" fmla="val 142724"/>
            </a:avLst>
          </a:prstGeom>
          <a:solidFill>
            <a:srgbClr val="84C1FA"/>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9707" y="4330779"/>
            <a:ext cx="256223" cy="256223"/>
          </a:xfrm>
          <a:prstGeom prst="rect">
            <a:avLst/>
          </a:prstGeom>
        </p:spPr>
      </p:pic>
      <p:sp>
        <p:nvSpPr>
          <p:cNvPr id="19" name="Text 14"/>
          <p:cNvSpPr/>
          <p:nvPr/>
        </p:nvSpPr>
        <p:spPr>
          <a:xfrm>
            <a:off x="991433" y="4992767"/>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Search Indexing</a:t>
            </a:r>
            <a:endParaRPr lang="en-US" sz="2100" dirty="0"/>
          </a:p>
        </p:txBody>
      </p:sp>
      <p:sp>
        <p:nvSpPr>
          <p:cNvPr id="20" name="Text 15"/>
          <p:cNvSpPr/>
          <p:nvPr/>
        </p:nvSpPr>
        <p:spPr>
          <a:xfrm>
            <a:off x="991433" y="5454491"/>
            <a:ext cx="5973008" cy="68341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Utilising Elasticsearch for powerful, fast, and scalable search capabilities.</a:t>
            </a:r>
            <a:endParaRPr lang="en-US" sz="1650" dirty="0"/>
          </a:p>
        </p:txBody>
      </p:sp>
      <p:sp>
        <p:nvSpPr>
          <p:cNvPr id="21" name="Shape 16"/>
          <p:cNvSpPr/>
          <p:nvPr/>
        </p:nvSpPr>
        <p:spPr>
          <a:xfrm>
            <a:off x="7421880" y="4458891"/>
            <a:ext cx="6461046" cy="1922978"/>
          </a:xfrm>
          <a:prstGeom prst="roundRect">
            <a:avLst>
              <a:gd name="adj" fmla="val 7608"/>
            </a:avLst>
          </a:prstGeom>
          <a:solidFill>
            <a:srgbClr val="FFFFFF"/>
          </a:solidFill>
          <a:ln/>
        </p:spPr>
      </p:sp>
      <p:sp>
        <p:nvSpPr>
          <p:cNvPr id="22" name="Shape 17"/>
          <p:cNvSpPr/>
          <p:nvPr/>
        </p:nvSpPr>
        <p:spPr>
          <a:xfrm>
            <a:off x="7421880" y="4428411"/>
            <a:ext cx="6461046" cy="121920"/>
          </a:xfrm>
          <a:prstGeom prst="roundRect">
            <a:avLst>
              <a:gd name="adj" fmla="val 157661"/>
            </a:avLst>
          </a:prstGeom>
          <a:solidFill>
            <a:srgbClr val="84C1FA"/>
          </a:solidFill>
          <a:ln/>
        </p:spPr>
      </p:sp>
      <p:sp>
        <p:nvSpPr>
          <p:cNvPr id="23" name="Shape 18"/>
          <p:cNvSpPr/>
          <p:nvPr/>
        </p:nvSpPr>
        <p:spPr>
          <a:xfrm>
            <a:off x="10332065" y="4138613"/>
            <a:ext cx="640675" cy="640675"/>
          </a:xfrm>
          <a:prstGeom prst="roundRect">
            <a:avLst>
              <a:gd name="adj" fmla="val 142724"/>
            </a:avLst>
          </a:prstGeom>
          <a:solidFill>
            <a:srgbClr val="84C1FA"/>
          </a:solidFill>
          <a:ln/>
        </p:spPr>
      </p:sp>
      <p:pic>
        <p:nvPicPr>
          <p:cNvPr id="24"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24232" y="4330779"/>
            <a:ext cx="256223" cy="256223"/>
          </a:xfrm>
          <a:prstGeom prst="rect">
            <a:avLst/>
          </a:prstGeom>
        </p:spPr>
      </p:pic>
      <p:sp>
        <p:nvSpPr>
          <p:cNvPr id="25" name="Text 19"/>
          <p:cNvSpPr/>
          <p:nvPr/>
        </p:nvSpPr>
        <p:spPr>
          <a:xfrm>
            <a:off x="7665839" y="4992767"/>
            <a:ext cx="2669619" cy="333613"/>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Caching with Redis</a:t>
            </a:r>
            <a:endParaRPr lang="en-US" sz="2100" dirty="0"/>
          </a:p>
        </p:txBody>
      </p:sp>
      <p:sp>
        <p:nvSpPr>
          <p:cNvPr id="26" name="Text 20"/>
          <p:cNvSpPr/>
          <p:nvPr/>
        </p:nvSpPr>
        <p:spPr>
          <a:xfrm>
            <a:off x="7665839" y="5454491"/>
            <a:ext cx="5973128" cy="68341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Implementing Redis for high-speed data retrieval and session management.</a:t>
            </a:r>
            <a:endParaRPr lang="en-US" sz="1650" dirty="0"/>
          </a:p>
        </p:txBody>
      </p:sp>
      <p:sp>
        <p:nvSpPr>
          <p:cNvPr id="27" name="Text 21"/>
          <p:cNvSpPr/>
          <p:nvPr/>
        </p:nvSpPr>
        <p:spPr>
          <a:xfrm>
            <a:off x="747474" y="6622137"/>
            <a:ext cx="13135451" cy="1025128"/>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Our non-functional goals are paramount: elastic scalability to handle traffic spikes, strong consistency for financial transactions, and robust protection of Personally Identifiable Information (PII). We select data stores based on their optimal fit for specific data types and access patterns.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8407" y="462320"/>
            <a:ext cx="8121729" cy="525423"/>
          </a:xfrm>
          <a:prstGeom prst="rect">
            <a:avLst/>
          </a:prstGeom>
          <a:noFill/>
          <a:ln/>
        </p:spPr>
        <p:txBody>
          <a:bodyPr wrap="none" lIns="0" tIns="0" rIns="0" bIns="0" rtlCol="0" anchor="t"/>
          <a:lstStyle/>
          <a:p>
            <a:pPr algn="l" indent="0" marL="0">
              <a:lnSpc>
                <a:spcPts val="4100"/>
              </a:lnSpc>
              <a:buNone/>
            </a:pPr>
            <a:r>
              <a:rPr lang="en-US" sz="3300" dirty="0">
                <a:solidFill>
                  <a:srgbClr val="091C53"/>
                </a:solidFill>
                <a:latin typeface="Instrument Sans Semi Bold" pitchFamily="34" charset="0"/>
                <a:ea typeface="Instrument Sans Semi Bold" pitchFamily="34" charset="-122"/>
                <a:cs typeface="Instrument Sans Semi Bold" pitchFamily="34" charset="-120"/>
              </a:rPr>
              <a:t>Strategic Design Patterns for Robustness</a:t>
            </a:r>
            <a:endParaRPr lang="en-US" sz="3300" dirty="0"/>
          </a:p>
        </p:txBody>
      </p:sp>
      <p:sp>
        <p:nvSpPr>
          <p:cNvPr id="3" name="Shape 1"/>
          <p:cNvSpPr/>
          <p:nvPr/>
        </p:nvSpPr>
        <p:spPr>
          <a:xfrm>
            <a:off x="588407" y="1323975"/>
            <a:ext cx="672465" cy="1008817"/>
          </a:xfrm>
          <a:prstGeom prst="roundRect">
            <a:avLst>
              <a:gd name="adj" fmla="val 360053"/>
            </a:avLst>
          </a:prstGeom>
          <a:solidFill>
            <a:srgbClr val="CEE6FD"/>
          </a:solidFill>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8552" y="1702237"/>
            <a:ext cx="252174" cy="252174"/>
          </a:xfrm>
          <a:prstGeom prst="rect">
            <a:avLst/>
          </a:prstGeom>
        </p:spPr>
      </p:pic>
      <p:sp>
        <p:nvSpPr>
          <p:cNvPr id="5" name="Text 2"/>
          <p:cNvSpPr/>
          <p:nvPr/>
        </p:nvSpPr>
        <p:spPr>
          <a:xfrm>
            <a:off x="1428988" y="1492091"/>
            <a:ext cx="2101691"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Saga Pattern</a:t>
            </a:r>
            <a:endParaRPr lang="en-US" sz="1650" dirty="0"/>
          </a:p>
        </p:txBody>
      </p:sp>
      <p:sp>
        <p:nvSpPr>
          <p:cNvPr id="6" name="Text 3"/>
          <p:cNvSpPr/>
          <p:nvPr/>
        </p:nvSpPr>
        <p:spPr>
          <a:xfrm>
            <a:off x="1428988" y="1855589"/>
            <a:ext cx="12613005" cy="268962"/>
          </a:xfrm>
          <a:prstGeom prst="rect">
            <a:avLst/>
          </a:prstGeom>
          <a:noFill/>
          <a:ln/>
        </p:spPr>
        <p:txBody>
          <a:bodyPr wrap="non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Manages complex distributed transactions, like the order lifecycle, ensuring data consistency across multiple services.</a:t>
            </a:r>
            <a:endParaRPr lang="en-US" sz="1300" dirty="0"/>
          </a:p>
        </p:txBody>
      </p:sp>
      <p:sp>
        <p:nvSpPr>
          <p:cNvPr id="7" name="Shape 4"/>
          <p:cNvSpPr/>
          <p:nvPr/>
        </p:nvSpPr>
        <p:spPr>
          <a:xfrm>
            <a:off x="588407" y="2500908"/>
            <a:ext cx="672465" cy="1008817"/>
          </a:xfrm>
          <a:prstGeom prst="roundRect">
            <a:avLst>
              <a:gd name="adj" fmla="val 360053"/>
            </a:avLst>
          </a:prstGeom>
          <a:solidFill>
            <a:srgbClr val="CEE6FD"/>
          </a:solidFill>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552" y="2879169"/>
            <a:ext cx="252174" cy="252174"/>
          </a:xfrm>
          <a:prstGeom prst="rect">
            <a:avLst/>
          </a:prstGeom>
        </p:spPr>
      </p:pic>
      <p:sp>
        <p:nvSpPr>
          <p:cNvPr id="9" name="Text 5"/>
          <p:cNvSpPr/>
          <p:nvPr/>
        </p:nvSpPr>
        <p:spPr>
          <a:xfrm>
            <a:off x="1428988" y="2669024"/>
            <a:ext cx="2101691"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Outbox Pattern</a:t>
            </a:r>
            <a:endParaRPr lang="en-US" sz="1650" dirty="0"/>
          </a:p>
        </p:txBody>
      </p:sp>
      <p:sp>
        <p:nvSpPr>
          <p:cNvPr id="10" name="Text 6"/>
          <p:cNvSpPr/>
          <p:nvPr/>
        </p:nvSpPr>
        <p:spPr>
          <a:xfrm>
            <a:off x="1428988" y="3032522"/>
            <a:ext cx="12613005" cy="268962"/>
          </a:xfrm>
          <a:prstGeom prst="rect">
            <a:avLst/>
          </a:prstGeom>
          <a:noFill/>
          <a:ln/>
        </p:spPr>
        <p:txBody>
          <a:bodyPr wrap="non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Ensures reliable message publishing by storing outgoing messages in the same transaction as state changes.</a:t>
            </a:r>
            <a:endParaRPr lang="en-US" sz="1300" dirty="0"/>
          </a:p>
        </p:txBody>
      </p:sp>
      <p:sp>
        <p:nvSpPr>
          <p:cNvPr id="11" name="Shape 7"/>
          <p:cNvSpPr/>
          <p:nvPr/>
        </p:nvSpPr>
        <p:spPr>
          <a:xfrm>
            <a:off x="588407" y="3677841"/>
            <a:ext cx="672465" cy="1008817"/>
          </a:xfrm>
          <a:prstGeom prst="roundRect">
            <a:avLst>
              <a:gd name="adj" fmla="val 360053"/>
            </a:avLst>
          </a:prstGeom>
          <a:solidFill>
            <a:srgbClr val="CEE6FD"/>
          </a:solidFill>
          <a:ln/>
        </p:spPr>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8552" y="4056102"/>
            <a:ext cx="252174" cy="252174"/>
          </a:xfrm>
          <a:prstGeom prst="rect">
            <a:avLst/>
          </a:prstGeom>
        </p:spPr>
      </p:pic>
      <p:sp>
        <p:nvSpPr>
          <p:cNvPr id="13" name="Text 8"/>
          <p:cNvSpPr/>
          <p:nvPr/>
        </p:nvSpPr>
        <p:spPr>
          <a:xfrm>
            <a:off x="1428988" y="3845957"/>
            <a:ext cx="2101691"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Factory Pattern</a:t>
            </a:r>
            <a:endParaRPr lang="en-US" sz="1650" dirty="0"/>
          </a:p>
        </p:txBody>
      </p:sp>
      <p:sp>
        <p:nvSpPr>
          <p:cNvPr id="14" name="Text 9"/>
          <p:cNvSpPr/>
          <p:nvPr/>
        </p:nvSpPr>
        <p:spPr>
          <a:xfrm>
            <a:off x="1428988" y="4209455"/>
            <a:ext cx="12613005" cy="268962"/>
          </a:xfrm>
          <a:prstGeom prst="rect">
            <a:avLst/>
          </a:prstGeom>
          <a:noFill/>
          <a:ln/>
        </p:spPr>
        <p:txBody>
          <a:bodyPr wrap="non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Abstracts the creation of objects, such as different payment provider integrations, promoting flexibility and extensibility.</a:t>
            </a:r>
            <a:endParaRPr lang="en-US" sz="1300" dirty="0"/>
          </a:p>
        </p:txBody>
      </p:sp>
      <p:sp>
        <p:nvSpPr>
          <p:cNvPr id="15" name="Shape 10"/>
          <p:cNvSpPr/>
          <p:nvPr/>
        </p:nvSpPr>
        <p:spPr>
          <a:xfrm>
            <a:off x="588407" y="4854773"/>
            <a:ext cx="672465" cy="1008817"/>
          </a:xfrm>
          <a:prstGeom prst="roundRect">
            <a:avLst>
              <a:gd name="adj" fmla="val 360053"/>
            </a:avLst>
          </a:prstGeom>
          <a:solidFill>
            <a:srgbClr val="CEE6FD"/>
          </a:solidFill>
          <a:ln/>
        </p:spPr>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552" y="5233035"/>
            <a:ext cx="252174" cy="252174"/>
          </a:xfrm>
          <a:prstGeom prst="rect">
            <a:avLst/>
          </a:prstGeom>
        </p:spPr>
      </p:pic>
      <p:sp>
        <p:nvSpPr>
          <p:cNvPr id="17" name="Text 11"/>
          <p:cNvSpPr/>
          <p:nvPr/>
        </p:nvSpPr>
        <p:spPr>
          <a:xfrm>
            <a:off x="1428988" y="5022890"/>
            <a:ext cx="2101691"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Adapter Pattern</a:t>
            </a:r>
            <a:endParaRPr lang="en-US" sz="1650" dirty="0"/>
          </a:p>
        </p:txBody>
      </p:sp>
      <p:sp>
        <p:nvSpPr>
          <p:cNvPr id="18" name="Text 12"/>
          <p:cNvSpPr/>
          <p:nvPr/>
        </p:nvSpPr>
        <p:spPr>
          <a:xfrm>
            <a:off x="1428988" y="5386388"/>
            <a:ext cx="12613005" cy="268962"/>
          </a:xfrm>
          <a:prstGeom prst="rect">
            <a:avLst/>
          </a:prstGeom>
          <a:noFill/>
          <a:ln/>
        </p:spPr>
        <p:txBody>
          <a:bodyPr wrap="non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Allows incompatible interfaces to work together, crucial for integrating various fulfillment partners.</a:t>
            </a:r>
            <a:endParaRPr lang="en-US" sz="1300" dirty="0"/>
          </a:p>
        </p:txBody>
      </p:sp>
      <p:sp>
        <p:nvSpPr>
          <p:cNvPr id="19" name="Shape 13"/>
          <p:cNvSpPr/>
          <p:nvPr/>
        </p:nvSpPr>
        <p:spPr>
          <a:xfrm>
            <a:off x="588407" y="6031706"/>
            <a:ext cx="672465" cy="1008817"/>
          </a:xfrm>
          <a:prstGeom prst="roundRect">
            <a:avLst>
              <a:gd name="adj" fmla="val 360053"/>
            </a:avLst>
          </a:prstGeom>
          <a:solidFill>
            <a:srgbClr val="CEE6FD"/>
          </a:solidFill>
          <a:ln/>
        </p:spPr>
      </p:sp>
      <p:pic>
        <p:nvPicPr>
          <p:cNvPr id="20"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552" y="6409968"/>
            <a:ext cx="252174" cy="252174"/>
          </a:xfrm>
          <a:prstGeom prst="rect">
            <a:avLst/>
          </a:prstGeom>
        </p:spPr>
      </p:pic>
      <p:sp>
        <p:nvSpPr>
          <p:cNvPr id="21" name="Text 14"/>
          <p:cNvSpPr/>
          <p:nvPr/>
        </p:nvSpPr>
        <p:spPr>
          <a:xfrm>
            <a:off x="1428988" y="6199823"/>
            <a:ext cx="2101691"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Facade Pattern</a:t>
            </a:r>
            <a:endParaRPr lang="en-US" sz="1650" dirty="0"/>
          </a:p>
        </p:txBody>
      </p:sp>
      <p:sp>
        <p:nvSpPr>
          <p:cNvPr id="22" name="Text 15"/>
          <p:cNvSpPr/>
          <p:nvPr/>
        </p:nvSpPr>
        <p:spPr>
          <a:xfrm>
            <a:off x="1428988" y="6563320"/>
            <a:ext cx="12613005" cy="268962"/>
          </a:xfrm>
          <a:prstGeom prst="rect">
            <a:avLst/>
          </a:prstGeom>
          <a:noFill/>
          <a:ln/>
        </p:spPr>
        <p:txBody>
          <a:bodyPr wrap="non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Provides a simplified interface to a complex subsystem, making operations like search more accessible to consumers.</a:t>
            </a:r>
            <a:endParaRPr lang="en-US" sz="1300" dirty="0"/>
          </a:p>
        </p:txBody>
      </p:sp>
      <p:sp>
        <p:nvSpPr>
          <p:cNvPr id="23" name="Text 16"/>
          <p:cNvSpPr/>
          <p:nvPr/>
        </p:nvSpPr>
        <p:spPr>
          <a:xfrm>
            <a:off x="588407" y="7229594"/>
            <a:ext cx="13453586" cy="537924"/>
          </a:xfrm>
          <a:prstGeom prst="rect">
            <a:avLst/>
          </a:prstGeom>
          <a:noFill/>
          <a:ln/>
        </p:spPr>
        <p:txBody>
          <a:bodyPr wrap="squar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These design patterns are instrumental in building a resilient, maintainable, and extensible platform. They address common challenges in distributed systems, from transaction management to external service integration.</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073" y="953691"/>
            <a:ext cx="12806362" cy="690205"/>
          </a:xfrm>
          <a:prstGeom prst="rect">
            <a:avLst/>
          </a:prstGeom>
          <a:noFill/>
          <a:ln/>
        </p:spPr>
        <p:txBody>
          <a:bodyPr wrap="none" lIns="0" tIns="0" rIns="0" bIns="0" rtlCol="0" anchor="t"/>
          <a:lstStyle/>
          <a:p>
            <a:pPr algn="l" indent="0" marL="0">
              <a:lnSpc>
                <a:spcPts val="5400"/>
              </a:lnSpc>
              <a:buNone/>
            </a:pPr>
            <a:r>
              <a:rPr lang="en-US" sz="4300" dirty="0">
                <a:solidFill>
                  <a:srgbClr val="091C53"/>
                </a:solidFill>
                <a:latin typeface="Instrument Sans Semi Bold" pitchFamily="34" charset="0"/>
                <a:ea typeface="Instrument Sans Semi Bold" pitchFamily="34" charset="-122"/>
                <a:cs typeface="Instrument Sans Semi Bold" pitchFamily="34" charset="-120"/>
              </a:rPr>
              <a:t>Security and Reliability: Our Paramount Concerns</a:t>
            </a:r>
            <a:endParaRPr lang="en-US" sz="4300" dirty="0"/>
          </a:p>
        </p:txBody>
      </p:sp>
      <p:sp>
        <p:nvSpPr>
          <p:cNvPr id="3" name="Text 1"/>
          <p:cNvSpPr/>
          <p:nvPr/>
        </p:nvSpPr>
        <p:spPr>
          <a:xfrm>
            <a:off x="1104305" y="2334101"/>
            <a:ext cx="12753023" cy="353378"/>
          </a:xfrm>
          <a:prstGeom prst="rect">
            <a:avLst/>
          </a:prstGeom>
          <a:noFill/>
          <a:ln/>
        </p:spPr>
        <p:txBody>
          <a:bodyPr wrap="none" lIns="0" tIns="0" rIns="0" bIns="0" rtlCol="0" anchor="t"/>
          <a:lstStyle/>
          <a:p>
            <a:pPr algn="l" indent="0" marL="0">
              <a:lnSpc>
                <a:spcPts val="2750"/>
              </a:lnSpc>
              <a:buNone/>
            </a:pPr>
            <a:r>
              <a:rPr lang="en-US" sz="1700" b="1" dirty="0">
                <a:solidFill>
                  <a:srgbClr val="1E3063"/>
                </a:solidFill>
                <a:latin typeface="Instrument Sans Medium" pitchFamily="34" charset="0"/>
                <a:ea typeface="Instrument Sans Medium" pitchFamily="34" charset="-122"/>
                <a:cs typeface="Instrument Sans Medium" pitchFamily="34" charset="-120"/>
              </a:rPr>
              <a:t>Security isn't just a feature; it's the foundation of trust in any marketplace.</a:t>
            </a:r>
            <a:endParaRPr lang="en-US" sz="1700" dirty="0"/>
          </a:p>
        </p:txBody>
      </p:sp>
      <p:sp>
        <p:nvSpPr>
          <p:cNvPr id="4" name="Shape 2"/>
          <p:cNvSpPr/>
          <p:nvPr/>
        </p:nvSpPr>
        <p:spPr>
          <a:xfrm>
            <a:off x="773073" y="2085618"/>
            <a:ext cx="30480" cy="850344"/>
          </a:xfrm>
          <a:prstGeom prst="rect">
            <a:avLst/>
          </a:prstGeom>
          <a:solidFill>
            <a:srgbClr val="84C1FA"/>
          </a:solidFill>
          <a:ln/>
        </p:spPr>
      </p:sp>
      <p:sp>
        <p:nvSpPr>
          <p:cNvPr id="5" name="Text 3"/>
          <p:cNvSpPr/>
          <p:nvPr/>
        </p:nvSpPr>
        <p:spPr>
          <a:xfrm>
            <a:off x="773073" y="3184446"/>
            <a:ext cx="13084254" cy="706755"/>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1E3063"/>
                </a:solidFill>
                <a:latin typeface="Instrument Sans Medium" pitchFamily="34" charset="0"/>
                <a:ea typeface="Instrument Sans Medium" pitchFamily="34" charset="-122"/>
                <a:cs typeface="Instrument Sans Medium" pitchFamily="34" charset="-120"/>
              </a:rPr>
              <a:t>PCI-Aware Design:</a:t>
            </a:r>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 Strict adherence to Payment Card Industry Data Security Standard (PCI DSS) for all payment processing components.</a:t>
            </a:r>
            <a:endParaRPr lang="en-US" sz="1700" dirty="0"/>
          </a:p>
        </p:txBody>
      </p:sp>
      <p:sp>
        <p:nvSpPr>
          <p:cNvPr id="6" name="Text 4"/>
          <p:cNvSpPr/>
          <p:nvPr/>
        </p:nvSpPr>
        <p:spPr>
          <a:xfrm>
            <a:off x="773073" y="3968472"/>
            <a:ext cx="13084254" cy="706755"/>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1E3063"/>
                </a:solidFill>
                <a:latin typeface="Instrument Sans Medium" pitchFamily="34" charset="0"/>
                <a:ea typeface="Instrument Sans Medium" pitchFamily="34" charset="-122"/>
                <a:cs typeface="Instrument Sans Medium" pitchFamily="34" charset="-120"/>
              </a:rPr>
              <a:t>JWT &amp; Secret Rotation:</a:t>
            </a:r>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 Implementing JSON Web Tokens for secure authentication and regular rotation of API keys and secrets.</a:t>
            </a:r>
            <a:endParaRPr lang="en-US" sz="1700" dirty="0"/>
          </a:p>
        </p:txBody>
      </p:sp>
      <p:sp>
        <p:nvSpPr>
          <p:cNvPr id="7" name="Text 5"/>
          <p:cNvSpPr/>
          <p:nvPr/>
        </p:nvSpPr>
        <p:spPr>
          <a:xfrm>
            <a:off x="773073" y="4752499"/>
            <a:ext cx="13084254" cy="353378"/>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1E3063"/>
                </a:solidFill>
                <a:latin typeface="Instrument Sans Medium" pitchFamily="34" charset="0"/>
                <a:ea typeface="Instrument Sans Medium" pitchFamily="34" charset="-122"/>
                <a:cs typeface="Instrument Sans Medium" pitchFamily="34" charset="-120"/>
              </a:rPr>
              <a:t>Web Application Firewall (WAF):</a:t>
            </a:r>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 Protecting against common web exploits and malicious traffic.</a:t>
            </a:r>
            <a:endParaRPr lang="en-US" sz="1700" dirty="0"/>
          </a:p>
        </p:txBody>
      </p:sp>
      <p:sp>
        <p:nvSpPr>
          <p:cNvPr id="8" name="Text 6"/>
          <p:cNvSpPr/>
          <p:nvPr/>
        </p:nvSpPr>
        <p:spPr>
          <a:xfrm>
            <a:off x="773073" y="5183148"/>
            <a:ext cx="13084254" cy="353378"/>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1E3063"/>
                </a:solidFill>
                <a:latin typeface="Instrument Sans Medium" pitchFamily="34" charset="0"/>
                <a:ea typeface="Instrument Sans Medium" pitchFamily="34" charset="-122"/>
                <a:cs typeface="Instrument Sans Medium" pitchFamily="34" charset="-120"/>
              </a:rPr>
              <a:t>Canary Releases:</a:t>
            </a:r>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 Gradual rollout of new features to a small subset of users to minimise risk.</a:t>
            </a:r>
            <a:endParaRPr lang="en-US" sz="1700" dirty="0"/>
          </a:p>
        </p:txBody>
      </p:sp>
      <p:sp>
        <p:nvSpPr>
          <p:cNvPr id="9" name="Text 7"/>
          <p:cNvSpPr/>
          <p:nvPr/>
        </p:nvSpPr>
        <p:spPr>
          <a:xfrm>
            <a:off x="773073" y="5613797"/>
            <a:ext cx="13084254" cy="706755"/>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1E3063"/>
                </a:solidFill>
                <a:latin typeface="Instrument Sans Medium" pitchFamily="34" charset="0"/>
                <a:ea typeface="Instrument Sans Medium" pitchFamily="34" charset="-122"/>
                <a:cs typeface="Instrument Sans Medium" pitchFamily="34" charset="-120"/>
              </a:rPr>
              <a:t>Disaster Recovery:</a:t>
            </a:r>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 Defining clear Recovery Point Objectives (RPO) and Recovery Time Objectives (RTO) to ensure business continuity.</a:t>
            </a:r>
            <a:endParaRPr lang="en-US" sz="1700" dirty="0"/>
          </a:p>
        </p:txBody>
      </p:sp>
      <p:sp>
        <p:nvSpPr>
          <p:cNvPr id="10" name="Text 8"/>
          <p:cNvSpPr/>
          <p:nvPr/>
        </p:nvSpPr>
        <p:spPr>
          <a:xfrm>
            <a:off x="773073" y="6569035"/>
            <a:ext cx="13084254" cy="706755"/>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Protecting sensitive customer data and ensuring continuous availability are non-negotiable. Our approach integrates security and reliability from design to deployment, mitigating risks and maintaining operational integrity.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0425" y="424577"/>
            <a:ext cx="12347496" cy="482441"/>
          </a:xfrm>
          <a:prstGeom prst="rect">
            <a:avLst/>
          </a:prstGeom>
          <a:noFill/>
          <a:ln/>
        </p:spPr>
        <p:txBody>
          <a:bodyPr wrap="none" lIns="0" tIns="0" rIns="0" bIns="0" rtlCol="0" anchor="t"/>
          <a:lstStyle/>
          <a:p>
            <a:pPr algn="l" indent="0" marL="0">
              <a:lnSpc>
                <a:spcPts val="3750"/>
              </a:lnSpc>
              <a:buNone/>
            </a:pPr>
            <a:r>
              <a:rPr lang="en-US" sz="3000" dirty="0">
                <a:solidFill>
                  <a:srgbClr val="091C53"/>
                </a:solidFill>
                <a:latin typeface="Instrument Sans Semi Bold" pitchFamily="34" charset="0"/>
                <a:ea typeface="Instrument Sans Semi Bold" pitchFamily="34" charset="-122"/>
                <a:cs typeface="Instrument Sans Semi Bold" pitchFamily="34" charset="-120"/>
              </a:rPr>
              <a:t>Architectural Documentation: A Comprehensive Requirements Pack</a:t>
            </a:r>
            <a:endParaRPr lang="en-US" sz="3000" dirty="0"/>
          </a:p>
        </p:txBody>
      </p:sp>
      <p:sp>
        <p:nvSpPr>
          <p:cNvPr id="3" name="Text 1"/>
          <p:cNvSpPr/>
          <p:nvPr/>
        </p:nvSpPr>
        <p:spPr>
          <a:xfrm>
            <a:off x="540425" y="1292900"/>
            <a:ext cx="1930003" cy="241221"/>
          </a:xfrm>
          <a:prstGeom prst="rect">
            <a:avLst/>
          </a:prstGeom>
          <a:noFill/>
          <a:ln/>
        </p:spPr>
        <p:txBody>
          <a:bodyPr wrap="none" lIns="0" tIns="0" rIns="0" bIns="0" rtlCol="0" anchor="t"/>
          <a:lstStyle/>
          <a:p>
            <a:pPr algn="l" indent="0" marL="0">
              <a:lnSpc>
                <a:spcPts val="1850"/>
              </a:lnSpc>
              <a:buNone/>
            </a:pPr>
            <a:r>
              <a:rPr lang="en-US" sz="1500" dirty="0">
                <a:solidFill>
                  <a:srgbClr val="091C53"/>
                </a:solidFill>
                <a:latin typeface="Instrument Sans Semi Bold" pitchFamily="34" charset="0"/>
                <a:ea typeface="Instrument Sans Semi Bold" pitchFamily="34" charset="-122"/>
                <a:cs typeface="Instrument Sans Semi Bold" pitchFamily="34" charset="-120"/>
              </a:rPr>
              <a:t>Key Deliverables</a:t>
            </a:r>
            <a:endParaRPr lang="en-US" sz="1500" dirty="0"/>
          </a:p>
        </p:txBody>
      </p:sp>
      <p:sp>
        <p:nvSpPr>
          <p:cNvPr id="4" name="Text 2"/>
          <p:cNvSpPr/>
          <p:nvPr/>
        </p:nvSpPr>
        <p:spPr>
          <a:xfrm>
            <a:off x="540425" y="1688425"/>
            <a:ext cx="6586418" cy="247055"/>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1E3063"/>
                </a:solidFill>
                <a:latin typeface="Instrument Sans Medium" pitchFamily="34" charset="0"/>
                <a:ea typeface="Instrument Sans Medium" pitchFamily="34" charset="-122"/>
                <a:cs typeface="Instrument Sans Medium" pitchFamily="34" charset="-120"/>
              </a:rPr>
              <a:t>Stakeholder Analysis:</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Identifying all key players and their needs.</a:t>
            </a:r>
            <a:endParaRPr lang="en-US" sz="1200" dirty="0"/>
          </a:p>
        </p:txBody>
      </p:sp>
      <p:sp>
        <p:nvSpPr>
          <p:cNvPr id="5" name="Text 3"/>
          <p:cNvSpPr/>
          <p:nvPr/>
        </p:nvSpPr>
        <p:spPr>
          <a:xfrm>
            <a:off x="540425" y="1989415"/>
            <a:ext cx="6586418" cy="494109"/>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1E3063"/>
                </a:solidFill>
                <a:latin typeface="Instrument Sans Medium" pitchFamily="34" charset="0"/>
                <a:ea typeface="Instrument Sans Medium" pitchFamily="34" charset="-122"/>
                <a:cs typeface="Instrument Sans Medium" pitchFamily="34" charset="-120"/>
              </a:rPr>
              <a:t>User Stories:</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Detailed narratives from the perspective of different user types (buyers, sellers, admins).</a:t>
            </a:r>
            <a:endParaRPr lang="en-US" sz="1200" dirty="0"/>
          </a:p>
        </p:txBody>
      </p:sp>
      <p:sp>
        <p:nvSpPr>
          <p:cNvPr id="6" name="Text 4"/>
          <p:cNvSpPr/>
          <p:nvPr/>
        </p:nvSpPr>
        <p:spPr>
          <a:xfrm>
            <a:off x="540425" y="2537460"/>
            <a:ext cx="6586418" cy="494109"/>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1E3063"/>
                </a:solidFill>
                <a:latin typeface="Instrument Sans Medium" pitchFamily="34" charset="0"/>
                <a:ea typeface="Instrument Sans Medium" pitchFamily="34" charset="-122"/>
                <a:cs typeface="Instrument Sans Medium" pitchFamily="34" charset="-120"/>
              </a:rPr>
              <a:t>Context &amp; Use-Case Diagrams:</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Visual representations of system boundaries and interactions.</a:t>
            </a:r>
            <a:endParaRPr lang="en-US" sz="1200" dirty="0"/>
          </a:p>
        </p:txBody>
      </p:sp>
      <p:sp>
        <p:nvSpPr>
          <p:cNvPr id="7" name="Text 5"/>
          <p:cNvSpPr/>
          <p:nvPr/>
        </p:nvSpPr>
        <p:spPr>
          <a:xfrm>
            <a:off x="540425" y="3085505"/>
            <a:ext cx="6586418" cy="494109"/>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1E3063"/>
                </a:solidFill>
                <a:latin typeface="Instrument Sans Medium" pitchFamily="34" charset="0"/>
                <a:ea typeface="Instrument Sans Medium" pitchFamily="34" charset="-122"/>
                <a:cs typeface="Instrument Sans Medium" pitchFamily="34" charset="-120"/>
              </a:rPr>
              <a:t>Constraints &amp; Assumptions:</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Documenting technical, business, and operational limitations and premises.</a:t>
            </a:r>
            <a:endParaRPr lang="en-US" sz="1200" dirty="0"/>
          </a:p>
        </p:txBody>
      </p:sp>
      <p:pic>
        <p:nvPicPr>
          <p:cNvPr id="8" name="Image 0" descr="preencoded.png">    </p:cNvPr>
          <p:cNvPicPr>
            <a:picLocks noChangeAspect="1"/>
          </p:cNvPicPr>
          <p:nvPr/>
        </p:nvPicPr>
        <p:blipFill>
          <a:blip r:embed="rId1"/>
          <a:stretch>
            <a:fillRect/>
          </a:stretch>
        </p:blipFill>
        <p:spPr>
          <a:xfrm>
            <a:off x="7511177" y="1312188"/>
            <a:ext cx="6586418" cy="6586418"/>
          </a:xfrm>
          <a:prstGeom prst="rect">
            <a:avLst/>
          </a:prstGeom>
        </p:spPr>
      </p:pic>
      <p:sp>
        <p:nvSpPr>
          <p:cNvPr id="9" name="Text 6"/>
          <p:cNvSpPr/>
          <p:nvPr/>
        </p:nvSpPr>
        <p:spPr>
          <a:xfrm>
            <a:off x="540425" y="8245793"/>
            <a:ext cx="13549551" cy="494109"/>
          </a:xfrm>
          <a:prstGeom prst="rect">
            <a:avLst/>
          </a:prstGeom>
          <a:noFill/>
          <a:ln/>
        </p:spPr>
        <p:txBody>
          <a:bodyPr wrap="square" lIns="0" tIns="0" rIns="0" bIns="0" rtlCol="0" anchor="t"/>
          <a:lstStyle/>
          <a:p>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A well-defined requirements pack is crucial for guiding development and ensuring alignment across all teams. It provides a single source of truth for understanding the system's purpose, functionality, and operational context.</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6633" y="539472"/>
            <a:ext cx="13257133" cy="1226344"/>
          </a:xfrm>
          <a:prstGeom prst="rect">
            <a:avLst/>
          </a:prstGeom>
          <a:noFill/>
          <a:ln/>
        </p:spPr>
        <p:txBody>
          <a:bodyPr wrap="square" lIns="0" tIns="0" rIns="0" bIns="0" rtlCol="0" anchor="t"/>
          <a:lstStyle/>
          <a:p>
            <a:pPr algn="l" indent="0" marL="0">
              <a:lnSpc>
                <a:spcPts val="4800"/>
              </a:lnSpc>
              <a:buNone/>
            </a:pPr>
            <a:r>
              <a:rPr lang="en-US" sz="3850" dirty="0">
                <a:solidFill>
                  <a:srgbClr val="091C53"/>
                </a:solidFill>
                <a:latin typeface="Instrument Sans Semi Bold" pitchFamily="34" charset="0"/>
                <a:ea typeface="Instrument Sans Semi Bold" pitchFamily="34" charset="-122"/>
                <a:cs typeface="Instrument Sans Semi Bold" pitchFamily="34" charset="-120"/>
              </a:rPr>
              <a:t>Deep Dive: Database Design and Performance Engineering</a:t>
            </a:r>
            <a:endParaRPr lang="en-US" sz="3850" dirty="0"/>
          </a:p>
        </p:txBody>
      </p:sp>
      <p:sp>
        <p:nvSpPr>
          <p:cNvPr id="3" name="Text 1"/>
          <p:cNvSpPr/>
          <p:nvPr/>
        </p:nvSpPr>
        <p:spPr>
          <a:xfrm>
            <a:off x="2542818" y="2315051"/>
            <a:ext cx="2452330" cy="306586"/>
          </a:xfrm>
          <a:prstGeom prst="rect">
            <a:avLst/>
          </a:prstGeom>
          <a:noFill/>
          <a:ln/>
        </p:spPr>
        <p:txBody>
          <a:bodyPr wrap="none" lIns="0" tIns="0" rIns="0" bIns="0" rtlCol="0" anchor="t"/>
          <a:lstStyle/>
          <a:p>
            <a:pPr algn="r"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ERD &amp; Schema</a:t>
            </a:r>
            <a:endParaRPr lang="en-US" sz="1900" dirty="0"/>
          </a:p>
        </p:txBody>
      </p:sp>
      <p:sp>
        <p:nvSpPr>
          <p:cNvPr id="4" name="Text 2"/>
          <p:cNvSpPr/>
          <p:nvPr/>
        </p:nvSpPr>
        <p:spPr>
          <a:xfrm>
            <a:off x="686633" y="2739271"/>
            <a:ext cx="4308515" cy="627698"/>
          </a:xfrm>
          <a:prstGeom prst="rect">
            <a:avLst/>
          </a:prstGeom>
          <a:noFill/>
          <a:ln/>
        </p:spPr>
        <p:txBody>
          <a:bodyPr wrap="square" lIns="0" tIns="0" rIns="0" bIns="0" rtlCol="0" anchor="t"/>
          <a:lstStyle/>
          <a:p>
            <a:pPr algn="r"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Entity-Relationship Diagrams and detailed schema definitions for all data stores.</a:t>
            </a:r>
            <a:endParaRPr lang="en-US" sz="1500" dirty="0"/>
          </a:p>
        </p:txBody>
      </p:sp>
      <p:pic>
        <p:nvPicPr>
          <p:cNvPr id="5" name="Image 0" descr="preencoded.png">    </p:cNvPr>
          <p:cNvPicPr>
            <a:picLocks noChangeAspect="1"/>
          </p:cNvPicPr>
          <p:nvPr/>
        </p:nvPicPr>
        <p:blipFill>
          <a:blip r:embed="rId1"/>
          <a:stretch>
            <a:fillRect/>
          </a:stretch>
        </p:blipFill>
        <p:spPr>
          <a:xfrm>
            <a:off x="4995148" y="2180987"/>
            <a:ext cx="4639985" cy="463998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9691" y="3328095"/>
            <a:ext cx="275868" cy="275868"/>
          </a:xfrm>
          <a:prstGeom prst="rect">
            <a:avLst/>
          </a:prstGeom>
        </p:spPr>
      </p:pic>
      <p:sp>
        <p:nvSpPr>
          <p:cNvPr id="7" name="Text 3"/>
          <p:cNvSpPr/>
          <p:nvPr/>
        </p:nvSpPr>
        <p:spPr>
          <a:xfrm>
            <a:off x="9635133" y="2158127"/>
            <a:ext cx="3643193" cy="306586"/>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Normalisation/Denormalisation</a:t>
            </a:r>
            <a:endParaRPr lang="en-US" sz="1900" dirty="0"/>
          </a:p>
        </p:txBody>
      </p:sp>
      <p:sp>
        <p:nvSpPr>
          <p:cNvPr id="8" name="Text 4"/>
          <p:cNvSpPr/>
          <p:nvPr/>
        </p:nvSpPr>
        <p:spPr>
          <a:xfrm>
            <a:off x="9635133" y="2582347"/>
            <a:ext cx="4308634" cy="941546"/>
          </a:xfrm>
          <a:prstGeom prst="rect">
            <a:avLst/>
          </a:prstGeom>
          <a:noFill/>
          <a:ln/>
        </p:spPr>
        <p:txBody>
          <a:bodyPr wrap="squar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Rationale for chosen levels of data normalisation, balancing integrity and query performance.</a:t>
            </a:r>
            <a:endParaRPr lang="en-US" sz="1500" dirty="0"/>
          </a:p>
        </p:txBody>
      </p:sp>
      <p:pic>
        <p:nvPicPr>
          <p:cNvPr id="9" name="Image 2" descr="preencoded.png">    </p:cNvPr>
          <p:cNvPicPr>
            <a:picLocks noChangeAspect="1"/>
          </p:cNvPicPr>
          <p:nvPr/>
        </p:nvPicPr>
        <p:blipFill>
          <a:blip r:embed="rId4"/>
          <a:stretch>
            <a:fillRect/>
          </a:stretch>
        </p:blipFill>
        <p:spPr>
          <a:xfrm>
            <a:off x="4995148" y="2180987"/>
            <a:ext cx="4639985" cy="463998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4603" y="3328095"/>
            <a:ext cx="275868" cy="275868"/>
          </a:xfrm>
          <a:prstGeom prst="rect">
            <a:avLst/>
          </a:prstGeom>
        </p:spPr>
      </p:pic>
      <p:sp>
        <p:nvSpPr>
          <p:cNvPr id="11" name="Text 5"/>
          <p:cNvSpPr/>
          <p:nvPr/>
        </p:nvSpPr>
        <p:spPr>
          <a:xfrm>
            <a:off x="10027444" y="3975021"/>
            <a:ext cx="2452330" cy="306586"/>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Indexing Strategies</a:t>
            </a:r>
            <a:endParaRPr lang="en-US" sz="1900" dirty="0"/>
          </a:p>
        </p:txBody>
      </p:sp>
      <p:sp>
        <p:nvSpPr>
          <p:cNvPr id="12" name="Text 6"/>
          <p:cNvSpPr/>
          <p:nvPr/>
        </p:nvSpPr>
        <p:spPr>
          <a:xfrm>
            <a:off x="10027444" y="4399240"/>
            <a:ext cx="3916323" cy="627698"/>
          </a:xfrm>
          <a:prstGeom prst="rect">
            <a:avLst/>
          </a:prstGeom>
          <a:noFill/>
          <a:ln/>
        </p:spPr>
        <p:txBody>
          <a:bodyPr wrap="squar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Optimised indexing to accelerate common queries and improve database efficiency.</a:t>
            </a:r>
            <a:endParaRPr lang="en-US" sz="1500" dirty="0"/>
          </a:p>
        </p:txBody>
      </p:sp>
      <p:pic>
        <p:nvPicPr>
          <p:cNvPr id="13" name="Image 4" descr="preencoded.png">    </p:cNvPr>
          <p:cNvPicPr>
            <a:picLocks noChangeAspect="1"/>
          </p:cNvPicPr>
          <p:nvPr/>
        </p:nvPicPr>
        <p:blipFill>
          <a:blip r:embed="rId7"/>
          <a:stretch>
            <a:fillRect/>
          </a:stretch>
        </p:blipFill>
        <p:spPr>
          <a:xfrm>
            <a:off x="4995148" y="2180987"/>
            <a:ext cx="4639985" cy="463998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71939" y="4362867"/>
            <a:ext cx="275868" cy="275868"/>
          </a:xfrm>
          <a:prstGeom prst="rect">
            <a:avLst/>
          </a:prstGeom>
        </p:spPr>
      </p:pic>
      <p:sp>
        <p:nvSpPr>
          <p:cNvPr id="15" name="Text 7"/>
          <p:cNvSpPr/>
          <p:nvPr/>
        </p:nvSpPr>
        <p:spPr>
          <a:xfrm>
            <a:off x="9635133" y="5478066"/>
            <a:ext cx="2523411" cy="306586"/>
          </a:xfrm>
          <a:prstGeom prst="rect">
            <a:avLst/>
          </a:prstGeom>
          <a:noFill/>
          <a:ln/>
        </p:spPr>
        <p:txBody>
          <a:bodyPr wrap="none" lIns="0" tIns="0" rIns="0" bIns="0" rtlCol="0" anchor="t"/>
          <a:lstStyle/>
          <a:p>
            <a:pPr algn="l"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Partitioning/Sharding</a:t>
            </a:r>
            <a:endParaRPr lang="en-US" sz="1900" dirty="0"/>
          </a:p>
        </p:txBody>
      </p:sp>
      <p:sp>
        <p:nvSpPr>
          <p:cNvPr id="16" name="Text 8"/>
          <p:cNvSpPr/>
          <p:nvPr/>
        </p:nvSpPr>
        <p:spPr>
          <a:xfrm>
            <a:off x="9635133" y="5902285"/>
            <a:ext cx="4308634" cy="941546"/>
          </a:xfrm>
          <a:prstGeom prst="rect">
            <a:avLst/>
          </a:prstGeom>
          <a:noFill/>
          <a:ln/>
        </p:spPr>
        <p:txBody>
          <a:bodyPr wrap="squar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Strategies for distributing data across multiple nodes to enhance scalability and fault tolerance.</a:t>
            </a:r>
            <a:endParaRPr lang="en-US" sz="1500" dirty="0"/>
          </a:p>
        </p:txBody>
      </p:sp>
      <p:pic>
        <p:nvPicPr>
          <p:cNvPr id="17" name="Image 6" descr="preencoded.png">    </p:cNvPr>
          <p:cNvPicPr>
            <a:picLocks noChangeAspect="1"/>
          </p:cNvPicPr>
          <p:nvPr/>
        </p:nvPicPr>
        <p:blipFill>
          <a:blip r:embed="rId10"/>
          <a:stretch>
            <a:fillRect/>
          </a:stretch>
        </p:blipFill>
        <p:spPr>
          <a:xfrm>
            <a:off x="4995148" y="2180987"/>
            <a:ext cx="4639985" cy="463998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4603" y="5397639"/>
            <a:ext cx="275868" cy="275868"/>
          </a:xfrm>
          <a:prstGeom prst="rect">
            <a:avLst/>
          </a:prstGeom>
        </p:spPr>
      </p:pic>
      <p:sp>
        <p:nvSpPr>
          <p:cNvPr id="19" name="Text 9"/>
          <p:cNvSpPr/>
          <p:nvPr/>
        </p:nvSpPr>
        <p:spPr>
          <a:xfrm>
            <a:off x="2518053" y="5478066"/>
            <a:ext cx="2477095" cy="306586"/>
          </a:xfrm>
          <a:prstGeom prst="rect">
            <a:avLst/>
          </a:prstGeom>
          <a:noFill/>
          <a:ln/>
        </p:spPr>
        <p:txBody>
          <a:bodyPr wrap="none" lIns="0" tIns="0" rIns="0" bIns="0" rtlCol="0" anchor="t"/>
          <a:lstStyle/>
          <a:p>
            <a:pPr algn="r"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Caching Mechanisms</a:t>
            </a:r>
            <a:endParaRPr lang="en-US" sz="1900" dirty="0"/>
          </a:p>
        </p:txBody>
      </p:sp>
      <p:sp>
        <p:nvSpPr>
          <p:cNvPr id="20" name="Text 10"/>
          <p:cNvSpPr/>
          <p:nvPr/>
        </p:nvSpPr>
        <p:spPr>
          <a:xfrm>
            <a:off x="686633" y="5902285"/>
            <a:ext cx="4308515" cy="941546"/>
          </a:xfrm>
          <a:prstGeom prst="rect">
            <a:avLst/>
          </a:prstGeom>
          <a:noFill/>
          <a:ln/>
        </p:spPr>
        <p:txBody>
          <a:bodyPr wrap="square" lIns="0" tIns="0" rIns="0" bIns="0" rtlCol="0" anchor="t"/>
          <a:lstStyle/>
          <a:p>
            <a:pPr algn="r"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Utilising in-memory caches and CDNs to reduce database load and improve response times.</a:t>
            </a:r>
            <a:endParaRPr lang="en-US" sz="1500" dirty="0"/>
          </a:p>
        </p:txBody>
      </p:sp>
      <p:pic>
        <p:nvPicPr>
          <p:cNvPr id="21" name="Image 8" descr="preencoded.png">    </p:cNvPr>
          <p:cNvPicPr>
            <a:picLocks noChangeAspect="1"/>
          </p:cNvPicPr>
          <p:nvPr/>
        </p:nvPicPr>
        <p:blipFill>
          <a:blip r:embed="rId13"/>
          <a:stretch>
            <a:fillRect/>
          </a:stretch>
        </p:blipFill>
        <p:spPr>
          <a:xfrm>
            <a:off x="4995148" y="2180987"/>
            <a:ext cx="4639985" cy="4639985"/>
          </a:xfrm>
          <a:prstGeom prst="rect">
            <a:avLst/>
          </a:prstGeom>
        </p:spPr>
      </p:pic>
      <p:pic>
        <p:nvPicPr>
          <p:cNvPr id="22" name="Image 9"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79691" y="5397639"/>
            <a:ext cx="275868" cy="275868"/>
          </a:xfrm>
          <a:prstGeom prst="rect">
            <a:avLst/>
          </a:prstGeom>
        </p:spPr>
      </p:pic>
      <p:sp>
        <p:nvSpPr>
          <p:cNvPr id="23" name="Text 11"/>
          <p:cNvSpPr/>
          <p:nvPr/>
        </p:nvSpPr>
        <p:spPr>
          <a:xfrm>
            <a:off x="2150507" y="3818096"/>
            <a:ext cx="2452330" cy="306586"/>
          </a:xfrm>
          <a:prstGeom prst="rect">
            <a:avLst/>
          </a:prstGeom>
          <a:noFill/>
          <a:ln/>
        </p:spPr>
        <p:txBody>
          <a:bodyPr wrap="none" lIns="0" tIns="0" rIns="0" bIns="0" rtlCol="0" anchor="t"/>
          <a:lstStyle/>
          <a:p>
            <a:pPr algn="r" indent="0" marL="0">
              <a:lnSpc>
                <a:spcPts val="2400"/>
              </a:lnSpc>
              <a:buNone/>
            </a:pPr>
            <a:r>
              <a:rPr lang="en-US" sz="1900" dirty="0">
                <a:solidFill>
                  <a:srgbClr val="1E3063"/>
                </a:solidFill>
                <a:latin typeface="Instrument Sans Semi Bold" pitchFamily="34" charset="0"/>
                <a:ea typeface="Instrument Sans Semi Bold" pitchFamily="34" charset="-122"/>
                <a:cs typeface="Instrument Sans Semi Bold" pitchFamily="34" charset="-120"/>
              </a:rPr>
              <a:t>Load Balancing</a:t>
            </a:r>
            <a:endParaRPr lang="en-US" sz="1900" dirty="0"/>
          </a:p>
        </p:txBody>
      </p:sp>
      <p:sp>
        <p:nvSpPr>
          <p:cNvPr id="24" name="Text 12"/>
          <p:cNvSpPr/>
          <p:nvPr/>
        </p:nvSpPr>
        <p:spPr>
          <a:xfrm>
            <a:off x="686633" y="4242316"/>
            <a:ext cx="3916204" cy="941546"/>
          </a:xfrm>
          <a:prstGeom prst="rect">
            <a:avLst/>
          </a:prstGeom>
          <a:noFill/>
          <a:ln/>
        </p:spPr>
        <p:txBody>
          <a:bodyPr wrap="square" lIns="0" tIns="0" rIns="0" bIns="0" rtlCol="0" anchor="t"/>
          <a:lstStyle/>
          <a:p>
            <a:pPr algn="r"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Implementing effective load balancing strategies to distribute traffic and prevent bottlenecks.</a:t>
            </a:r>
            <a:endParaRPr lang="en-US" sz="1500" dirty="0"/>
          </a:p>
        </p:txBody>
      </p:sp>
      <p:pic>
        <p:nvPicPr>
          <p:cNvPr id="25" name="Image 10" descr="preencoded.png">    </p:cNvPr>
          <p:cNvPicPr>
            <a:picLocks noChangeAspect="1"/>
          </p:cNvPicPr>
          <p:nvPr/>
        </p:nvPicPr>
        <p:blipFill>
          <a:blip r:embed="rId16"/>
          <a:stretch>
            <a:fillRect/>
          </a:stretch>
        </p:blipFill>
        <p:spPr>
          <a:xfrm>
            <a:off x="4995148" y="2180987"/>
            <a:ext cx="4639985" cy="4639985"/>
          </a:xfrm>
          <a:prstGeom prst="rect">
            <a:avLst/>
          </a:prstGeom>
        </p:spPr>
      </p:pic>
      <p:pic>
        <p:nvPicPr>
          <p:cNvPr id="26" name="Image 11"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82355" y="4362867"/>
            <a:ext cx="275868" cy="275868"/>
          </a:xfrm>
          <a:prstGeom prst="rect">
            <a:avLst/>
          </a:prstGeom>
        </p:spPr>
      </p:pic>
      <p:sp>
        <p:nvSpPr>
          <p:cNvPr id="27" name="Text 13"/>
          <p:cNvSpPr/>
          <p:nvPr/>
        </p:nvSpPr>
        <p:spPr>
          <a:xfrm>
            <a:off x="686633" y="7064454"/>
            <a:ext cx="13257133" cy="627698"/>
          </a:xfrm>
          <a:prstGeom prst="rect">
            <a:avLst/>
          </a:prstGeom>
          <a:noFill/>
          <a:ln/>
        </p:spPr>
        <p:txBody>
          <a:bodyPr wrap="square" lIns="0" tIns="0" rIns="0" bIns="0" rtlCol="0" anchor="t"/>
          <a:lstStyle/>
          <a:p>
            <a:pPr algn="l" indent="0" marL="0">
              <a:lnSpc>
                <a:spcPts val="2450"/>
              </a:lnSpc>
              <a:buNone/>
            </a:pPr>
            <a:r>
              <a:rPr lang="en-US" sz="1500" dirty="0">
                <a:solidFill>
                  <a:srgbClr val="1E3063"/>
                </a:solidFill>
                <a:latin typeface="Instrument Sans Medium" pitchFamily="34" charset="0"/>
                <a:ea typeface="Instrument Sans Medium" pitchFamily="34" charset="-122"/>
                <a:cs typeface="Instrument Sans Medium" pitchFamily="34" charset="-120"/>
              </a:rPr>
              <a:t>Optimising database design and performance is critical for a high-traffic e-commerce platform. Our approach focuses on smart schema design, strategic indexing, and advanced scaling techniques like sharding and caching.</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8169" y="463510"/>
            <a:ext cx="6948964" cy="525185"/>
          </a:xfrm>
          <a:prstGeom prst="rect">
            <a:avLst/>
          </a:prstGeom>
          <a:noFill/>
          <a:ln/>
        </p:spPr>
        <p:txBody>
          <a:bodyPr wrap="none" lIns="0" tIns="0" rIns="0" bIns="0" rtlCol="0" anchor="t"/>
          <a:lstStyle/>
          <a:p>
            <a:pPr algn="l" indent="0" marL="0">
              <a:lnSpc>
                <a:spcPts val="4100"/>
              </a:lnSpc>
              <a:buNone/>
            </a:pPr>
            <a:r>
              <a:rPr lang="en-US" sz="3300" dirty="0">
                <a:solidFill>
                  <a:srgbClr val="091C53"/>
                </a:solidFill>
                <a:latin typeface="Instrument Sans Semi Bold" pitchFamily="34" charset="0"/>
                <a:ea typeface="Instrument Sans Semi Bold" pitchFamily="34" charset="-122"/>
                <a:cs typeface="Instrument Sans Semi Bold" pitchFamily="34" charset="-120"/>
              </a:rPr>
              <a:t>API Specification and Observability</a:t>
            </a:r>
            <a:endParaRPr lang="en-US" sz="3300" dirty="0"/>
          </a:p>
        </p:txBody>
      </p:sp>
      <p:sp>
        <p:nvSpPr>
          <p:cNvPr id="3" name="Shape 1"/>
          <p:cNvSpPr/>
          <p:nvPr/>
        </p:nvSpPr>
        <p:spPr>
          <a:xfrm>
            <a:off x="7303770" y="1324808"/>
            <a:ext cx="22860" cy="5714286"/>
          </a:xfrm>
          <a:prstGeom prst="roundRect">
            <a:avLst>
              <a:gd name="adj" fmla="val 661740"/>
            </a:avLst>
          </a:prstGeom>
          <a:solidFill>
            <a:srgbClr val="B4CCE3"/>
          </a:solidFill>
          <a:ln/>
        </p:spPr>
      </p:sp>
      <p:sp>
        <p:nvSpPr>
          <p:cNvPr id="4" name="Shape 2"/>
          <p:cNvSpPr/>
          <p:nvPr/>
        </p:nvSpPr>
        <p:spPr>
          <a:xfrm>
            <a:off x="6833830" y="1985605"/>
            <a:ext cx="504230" cy="22860"/>
          </a:xfrm>
          <a:prstGeom prst="roundRect">
            <a:avLst>
              <a:gd name="adj" fmla="val 661740"/>
            </a:avLst>
          </a:prstGeom>
          <a:solidFill>
            <a:srgbClr val="B4CCE3"/>
          </a:solidFill>
          <a:ln/>
        </p:spPr>
      </p:sp>
      <p:sp>
        <p:nvSpPr>
          <p:cNvPr id="5" name="Shape 3"/>
          <p:cNvSpPr/>
          <p:nvPr/>
        </p:nvSpPr>
        <p:spPr>
          <a:xfrm>
            <a:off x="7252216" y="1934051"/>
            <a:ext cx="125968" cy="125968"/>
          </a:xfrm>
          <a:prstGeom prst="roundRect">
            <a:avLst>
              <a:gd name="adj" fmla="val 362949"/>
            </a:avLst>
          </a:prstGeom>
          <a:solidFill>
            <a:srgbClr val="84C1FA"/>
          </a:solidFill>
          <a:ln/>
        </p:spPr>
      </p:sp>
      <p:sp>
        <p:nvSpPr>
          <p:cNvPr id="6" name="Shape 4"/>
          <p:cNvSpPr/>
          <p:nvPr/>
        </p:nvSpPr>
        <p:spPr>
          <a:xfrm>
            <a:off x="588169" y="1324808"/>
            <a:ext cx="6222802" cy="1344573"/>
          </a:xfrm>
          <a:prstGeom prst="roundRect">
            <a:avLst>
              <a:gd name="adj" fmla="val 11251"/>
            </a:avLst>
          </a:prstGeom>
          <a:solidFill>
            <a:srgbClr val="CEE6FD"/>
          </a:solidFill>
          <a:ln/>
        </p:spPr>
      </p:sp>
      <p:sp>
        <p:nvSpPr>
          <p:cNvPr id="7" name="Text 5"/>
          <p:cNvSpPr/>
          <p:nvPr/>
        </p:nvSpPr>
        <p:spPr>
          <a:xfrm>
            <a:off x="4541996" y="1492806"/>
            <a:ext cx="2100977" cy="262652"/>
          </a:xfrm>
          <a:prstGeom prst="rect">
            <a:avLst/>
          </a:prstGeom>
          <a:noFill/>
          <a:ln/>
        </p:spPr>
        <p:txBody>
          <a:bodyPr wrap="none" lIns="0" tIns="0" rIns="0" bIns="0" rtlCol="0" anchor="t"/>
          <a:lstStyle/>
          <a:p>
            <a:pPr algn="r"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API Endpoints</a:t>
            </a:r>
            <a:endParaRPr lang="en-US" sz="1650" dirty="0"/>
          </a:p>
        </p:txBody>
      </p:sp>
      <p:sp>
        <p:nvSpPr>
          <p:cNvPr id="8" name="Text 6"/>
          <p:cNvSpPr/>
          <p:nvPr/>
        </p:nvSpPr>
        <p:spPr>
          <a:xfrm>
            <a:off x="756166" y="1856303"/>
            <a:ext cx="5886807" cy="537924"/>
          </a:xfrm>
          <a:prstGeom prst="rect">
            <a:avLst/>
          </a:prstGeom>
          <a:noFill/>
          <a:ln/>
        </p:spPr>
        <p:txBody>
          <a:bodyPr wrap="square" lIns="0" tIns="0" rIns="0" bIns="0" rtlCol="0" anchor="t"/>
          <a:lstStyle/>
          <a:p>
            <a:pPr algn="r"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Clearly defined REST/gRPC endpoints, including paths, methods, and error codes.</a:t>
            </a:r>
            <a:endParaRPr lang="en-US" sz="1300" dirty="0"/>
          </a:p>
        </p:txBody>
      </p:sp>
      <p:sp>
        <p:nvSpPr>
          <p:cNvPr id="9" name="Shape 7"/>
          <p:cNvSpPr/>
          <p:nvPr/>
        </p:nvSpPr>
        <p:spPr>
          <a:xfrm>
            <a:off x="7292340" y="2993946"/>
            <a:ext cx="504230" cy="22860"/>
          </a:xfrm>
          <a:prstGeom prst="roundRect">
            <a:avLst>
              <a:gd name="adj" fmla="val 661740"/>
            </a:avLst>
          </a:prstGeom>
          <a:solidFill>
            <a:srgbClr val="B4CCE3"/>
          </a:solidFill>
          <a:ln/>
        </p:spPr>
      </p:sp>
      <p:sp>
        <p:nvSpPr>
          <p:cNvPr id="10" name="Shape 8"/>
          <p:cNvSpPr/>
          <p:nvPr/>
        </p:nvSpPr>
        <p:spPr>
          <a:xfrm>
            <a:off x="7252216" y="2942392"/>
            <a:ext cx="125968" cy="125968"/>
          </a:xfrm>
          <a:prstGeom prst="roundRect">
            <a:avLst>
              <a:gd name="adj" fmla="val 362949"/>
            </a:avLst>
          </a:prstGeom>
          <a:solidFill>
            <a:srgbClr val="84C1FA"/>
          </a:solidFill>
          <a:ln/>
        </p:spPr>
      </p:sp>
      <p:sp>
        <p:nvSpPr>
          <p:cNvPr id="11" name="Shape 9"/>
          <p:cNvSpPr/>
          <p:nvPr/>
        </p:nvSpPr>
        <p:spPr>
          <a:xfrm>
            <a:off x="7819430" y="2333149"/>
            <a:ext cx="6222802" cy="1344573"/>
          </a:xfrm>
          <a:prstGeom prst="roundRect">
            <a:avLst>
              <a:gd name="adj" fmla="val 11251"/>
            </a:avLst>
          </a:prstGeom>
          <a:solidFill>
            <a:srgbClr val="CEE6FD"/>
          </a:solidFill>
          <a:ln/>
        </p:spPr>
      </p:sp>
      <p:sp>
        <p:nvSpPr>
          <p:cNvPr id="12" name="Text 10"/>
          <p:cNvSpPr/>
          <p:nvPr/>
        </p:nvSpPr>
        <p:spPr>
          <a:xfrm>
            <a:off x="7987427" y="2501146"/>
            <a:ext cx="2100977"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Idempotency</a:t>
            </a:r>
            <a:endParaRPr lang="en-US" sz="1650" dirty="0"/>
          </a:p>
        </p:txBody>
      </p:sp>
      <p:sp>
        <p:nvSpPr>
          <p:cNvPr id="13" name="Text 11"/>
          <p:cNvSpPr/>
          <p:nvPr/>
        </p:nvSpPr>
        <p:spPr>
          <a:xfrm>
            <a:off x="7987427" y="2864644"/>
            <a:ext cx="5886807" cy="537924"/>
          </a:xfrm>
          <a:prstGeom prst="rect">
            <a:avLst/>
          </a:prstGeom>
          <a:noFill/>
          <a:ln/>
        </p:spPr>
        <p:txBody>
          <a:bodyPr wrap="squar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Ensuring that repeated requests have the same effect as a single request, crucial for payment processing.</a:t>
            </a:r>
            <a:endParaRPr lang="en-US" sz="1300" dirty="0"/>
          </a:p>
        </p:txBody>
      </p:sp>
      <p:sp>
        <p:nvSpPr>
          <p:cNvPr id="14" name="Shape 12"/>
          <p:cNvSpPr/>
          <p:nvPr/>
        </p:nvSpPr>
        <p:spPr>
          <a:xfrm>
            <a:off x="6833830" y="3834289"/>
            <a:ext cx="504230" cy="22860"/>
          </a:xfrm>
          <a:prstGeom prst="roundRect">
            <a:avLst>
              <a:gd name="adj" fmla="val 661740"/>
            </a:avLst>
          </a:prstGeom>
          <a:solidFill>
            <a:srgbClr val="B4CCE3"/>
          </a:solidFill>
          <a:ln/>
        </p:spPr>
      </p:sp>
      <p:sp>
        <p:nvSpPr>
          <p:cNvPr id="15" name="Shape 13"/>
          <p:cNvSpPr/>
          <p:nvPr/>
        </p:nvSpPr>
        <p:spPr>
          <a:xfrm>
            <a:off x="7252216" y="3782735"/>
            <a:ext cx="125968" cy="125968"/>
          </a:xfrm>
          <a:prstGeom prst="roundRect">
            <a:avLst>
              <a:gd name="adj" fmla="val 362949"/>
            </a:avLst>
          </a:prstGeom>
          <a:solidFill>
            <a:srgbClr val="84C1FA"/>
          </a:solidFill>
          <a:ln/>
        </p:spPr>
      </p:sp>
      <p:sp>
        <p:nvSpPr>
          <p:cNvPr id="16" name="Shape 14"/>
          <p:cNvSpPr/>
          <p:nvPr/>
        </p:nvSpPr>
        <p:spPr>
          <a:xfrm>
            <a:off x="588169" y="3173492"/>
            <a:ext cx="6222802" cy="1344573"/>
          </a:xfrm>
          <a:prstGeom prst="roundRect">
            <a:avLst>
              <a:gd name="adj" fmla="val 11251"/>
            </a:avLst>
          </a:prstGeom>
          <a:solidFill>
            <a:srgbClr val="CEE6FD"/>
          </a:solidFill>
          <a:ln/>
        </p:spPr>
      </p:sp>
      <p:sp>
        <p:nvSpPr>
          <p:cNvPr id="17" name="Text 15"/>
          <p:cNvSpPr/>
          <p:nvPr/>
        </p:nvSpPr>
        <p:spPr>
          <a:xfrm>
            <a:off x="4541996" y="3341489"/>
            <a:ext cx="2100977" cy="262652"/>
          </a:xfrm>
          <a:prstGeom prst="rect">
            <a:avLst/>
          </a:prstGeom>
          <a:noFill/>
          <a:ln/>
        </p:spPr>
        <p:txBody>
          <a:bodyPr wrap="none" lIns="0" tIns="0" rIns="0" bIns="0" rtlCol="0" anchor="t"/>
          <a:lstStyle/>
          <a:p>
            <a:pPr algn="r"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Versioning</a:t>
            </a:r>
            <a:endParaRPr lang="en-US" sz="1650" dirty="0"/>
          </a:p>
        </p:txBody>
      </p:sp>
      <p:sp>
        <p:nvSpPr>
          <p:cNvPr id="18" name="Text 16"/>
          <p:cNvSpPr/>
          <p:nvPr/>
        </p:nvSpPr>
        <p:spPr>
          <a:xfrm>
            <a:off x="756166" y="3704987"/>
            <a:ext cx="5886807" cy="537924"/>
          </a:xfrm>
          <a:prstGeom prst="rect">
            <a:avLst/>
          </a:prstGeom>
          <a:noFill/>
          <a:ln/>
        </p:spPr>
        <p:txBody>
          <a:bodyPr wrap="square" lIns="0" tIns="0" rIns="0" bIns="0" rtlCol="0" anchor="t"/>
          <a:lstStyle/>
          <a:p>
            <a:pPr algn="r"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Strategy for API versioning to allow for backward compatibility and smooth evolution.</a:t>
            </a:r>
            <a:endParaRPr lang="en-US" sz="1300" dirty="0"/>
          </a:p>
        </p:txBody>
      </p:sp>
      <p:sp>
        <p:nvSpPr>
          <p:cNvPr id="19" name="Shape 17"/>
          <p:cNvSpPr/>
          <p:nvPr/>
        </p:nvSpPr>
        <p:spPr>
          <a:xfrm>
            <a:off x="7292340" y="4674632"/>
            <a:ext cx="504230" cy="22860"/>
          </a:xfrm>
          <a:prstGeom prst="roundRect">
            <a:avLst>
              <a:gd name="adj" fmla="val 661740"/>
            </a:avLst>
          </a:prstGeom>
          <a:solidFill>
            <a:srgbClr val="B4CCE3"/>
          </a:solidFill>
          <a:ln/>
        </p:spPr>
      </p:sp>
      <p:sp>
        <p:nvSpPr>
          <p:cNvPr id="20" name="Shape 18"/>
          <p:cNvSpPr/>
          <p:nvPr/>
        </p:nvSpPr>
        <p:spPr>
          <a:xfrm>
            <a:off x="7252216" y="4623078"/>
            <a:ext cx="125968" cy="125968"/>
          </a:xfrm>
          <a:prstGeom prst="roundRect">
            <a:avLst>
              <a:gd name="adj" fmla="val 362949"/>
            </a:avLst>
          </a:prstGeom>
          <a:solidFill>
            <a:srgbClr val="84C1FA"/>
          </a:solidFill>
          <a:ln/>
        </p:spPr>
      </p:sp>
      <p:sp>
        <p:nvSpPr>
          <p:cNvPr id="21" name="Shape 19"/>
          <p:cNvSpPr/>
          <p:nvPr/>
        </p:nvSpPr>
        <p:spPr>
          <a:xfrm>
            <a:off x="7819430" y="4013835"/>
            <a:ext cx="6222802" cy="1344573"/>
          </a:xfrm>
          <a:prstGeom prst="roundRect">
            <a:avLst>
              <a:gd name="adj" fmla="val 11251"/>
            </a:avLst>
          </a:prstGeom>
          <a:solidFill>
            <a:srgbClr val="CEE6FD"/>
          </a:solidFill>
          <a:ln/>
        </p:spPr>
      </p:sp>
      <p:sp>
        <p:nvSpPr>
          <p:cNvPr id="22" name="Text 20"/>
          <p:cNvSpPr/>
          <p:nvPr/>
        </p:nvSpPr>
        <p:spPr>
          <a:xfrm>
            <a:off x="7987427" y="4181832"/>
            <a:ext cx="2100977"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Logs, Metrics, Traces</a:t>
            </a:r>
            <a:endParaRPr lang="en-US" sz="1650" dirty="0"/>
          </a:p>
        </p:txBody>
      </p:sp>
      <p:sp>
        <p:nvSpPr>
          <p:cNvPr id="23" name="Text 21"/>
          <p:cNvSpPr/>
          <p:nvPr/>
        </p:nvSpPr>
        <p:spPr>
          <a:xfrm>
            <a:off x="7987427" y="4545330"/>
            <a:ext cx="5886807" cy="537924"/>
          </a:xfrm>
          <a:prstGeom prst="rect">
            <a:avLst/>
          </a:prstGeom>
          <a:noFill/>
          <a:ln/>
        </p:spPr>
        <p:txBody>
          <a:bodyPr wrap="squar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Comprehensive logging, metrics collection, and distributed tracing for full system visibility.</a:t>
            </a:r>
            <a:endParaRPr lang="en-US" sz="1300" dirty="0"/>
          </a:p>
        </p:txBody>
      </p:sp>
      <p:sp>
        <p:nvSpPr>
          <p:cNvPr id="24" name="Shape 22"/>
          <p:cNvSpPr/>
          <p:nvPr/>
        </p:nvSpPr>
        <p:spPr>
          <a:xfrm>
            <a:off x="6833830" y="5514975"/>
            <a:ext cx="504230" cy="22860"/>
          </a:xfrm>
          <a:prstGeom prst="roundRect">
            <a:avLst>
              <a:gd name="adj" fmla="val 661740"/>
            </a:avLst>
          </a:prstGeom>
          <a:solidFill>
            <a:srgbClr val="B4CCE3"/>
          </a:solidFill>
          <a:ln/>
        </p:spPr>
      </p:sp>
      <p:sp>
        <p:nvSpPr>
          <p:cNvPr id="25" name="Shape 23"/>
          <p:cNvSpPr/>
          <p:nvPr/>
        </p:nvSpPr>
        <p:spPr>
          <a:xfrm>
            <a:off x="7252216" y="5463421"/>
            <a:ext cx="125968" cy="125968"/>
          </a:xfrm>
          <a:prstGeom prst="roundRect">
            <a:avLst>
              <a:gd name="adj" fmla="val 362949"/>
            </a:avLst>
          </a:prstGeom>
          <a:solidFill>
            <a:srgbClr val="84C1FA"/>
          </a:solidFill>
          <a:ln/>
        </p:spPr>
      </p:sp>
      <p:sp>
        <p:nvSpPr>
          <p:cNvPr id="26" name="Shape 24"/>
          <p:cNvSpPr/>
          <p:nvPr/>
        </p:nvSpPr>
        <p:spPr>
          <a:xfrm>
            <a:off x="588169" y="4854178"/>
            <a:ext cx="6222802" cy="1344573"/>
          </a:xfrm>
          <a:prstGeom prst="roundRect">
            <a:avLst>
              <a:gd name="adj" fmla="val 11251"/>
            </a:avLst>
          </a:prstGeom>
          <a:solidFill>
            <a:srgbClr val="CEE6FD"/>
          </a:solidFill>
          <a:ln/>
        </p:spPr>
      </p:sp>
      <p:sp>
        <p:nvSpPr>
          <p:cNvPr id="27" name="Text 25"/>
          <p:cNvSpPr/>
          <p:nvPr/>
        </p:nvSpPr>
        <p:spPr>
          <a:xfrm>
            <a:off x="4541996" y="5022175"/>
            <a:ext cx="2100977" cy="262652"/>
          </a:xfrm>
          <a:prstGeom prst="rect">
            <a:avLst/>
          </a:prstGeom>
          <a:noFill/>
          <a:ln/>
        </p:spPr>
        <p:txBody>
          <a:bodyPr wrap="none" lIns="0" tIns="0" rIns="0" bIns="0" rtlCol="0" anchor="t"/>
          <a:lstStyle/>
          <a:p>
            <a:pPr algn="r"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SLOs/SLIs</a:t>
            </a:r>
            <a:endParaRPr lang="en-US" sz="1650" dirty="0"/>
          </a:p>
        </p:txBody>
      </p:sp>
      <p:sp>
        <p:nvSpPr>
          <p:cNvPr id="28" name="Text 26"/>
          <p:cNvSpPr/>
          <p:nvPr/>
        </p:nvSpPr>
        <p:spPr>
          <a:xfrm>
            <a:off x="756166" y="5385673"/>
            <a:ext cx="5886807" cy="537924"/>
          </a:xfrm>
          <a:prstGeom prst="rect">
            <a:avLst/>
          </a:prstGeom>
          <a:noFill/>
          <a:ln/>
        </p:spPr>
        <p:txBody>
          <a:bodyPr wrap="square" lIns="0" tIns="0" rIns="0" bIns="0" rtlCol="0" anchor="t"/>
          <a:lstStyle/>
          <a:p>
            <a:pPr algn="r"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Defining Service Level Objectives and Indicators to measure performance and reliability.</a:t>
            </a:r>
            <a:endParaRPr lang="en-US" sz="1300" dirty="0"/>
          </a:p>
        </p:txBody>
      </p:sp>
      <p:sp>
        <p:nvSpPr>
          <p:cNvPr id="29" name="Shape 27"/>
          <p:cNvSpPr/>
          <p:nvPr/>
        </p:nvSpPr>
        <p:spPr>
          <a:xfrm>
            <a:off x="7292340" y="6355318"/>
            <a:ext cx="504230" cy="22860"/>
          </a:xfrm>
          <a:prstGeom prst="roundRect">
            <a:avLst>
              <a:gd name="adj" fmla="val 661740"/>
            </a:avLst>
          </a:prstGeom>
          <a:solidFill>
            <a:srgbClr val="B4CCE3"/>
          </a:solidFill>
          <a:ln/>
        </p:spPr>
      </p:sp>
      <p:sp>
        <p:nvSpPr>
          <p:cNvPr id="30" name="Shape 28"/>
          <p:cNvSpPr/>
          <p:nvPr/>
        </p:nvSpPr>
        <p:spPr>
          <a:xfrm>
            <a:off x="7252216" y="6303764"/>
            <a:ext cx="125968" cy="125968"/>
          </a:xfrm>
          <a:prstGeom prst="roundRect">
            <a:avLst>
              <a:gd name="adj" fmla="val 362949"/>
            </a:avLst>
          </a:prstGeom>
          <a:solidFill>
            <a:srgbClr val="84C1FA"/>
          </a:solidFill>
          <a:ln/>
        </p:spPr>
      </p:sp>
      <p:sp>
        <p:nvSpPr>
          <p:cNvPr id="31" name="Shape 29"/>
          <p:cNvSpPr/>
          <p:nvPr/>
        </p:nvSpPr>
        <p:spPr>
          <a:xfrm>
            <a:off x="7819430" y="5694521"/>
            <a:ext cx="6222802" cy="1344573"/>
          </a:xfrm>
          <a:prstGeom prst="roundRect">
            <a:avLst>
              <a:gd name="adj" fmla="val 11251"/>
            </a:avLst>
          </a:prstGeom>
          <a:solidFill>
            <a:srgbClr val="CEE6FD"/>
          </a:solidFill>
          <a:ln/>
        </p:spPr>
      </p:sp>
      <p:sp>
        <p:nvSpPr>
          <p:cNvPr id="32" name="Text 30"/>
          <p:cNvSpPr/>
          <p:nvPr/>
        </p:nvSpPr>
        <p:spPr>
          <a:xfrm>
            <a:off x="7987427" y="5862518"/>
            <a:ext cx="2100977" cy="262652"/>
          </a:xfrm>
          <a:prstGeom prst="rect">
            <a:avLst/>
          </a:prstGeom>
          <a:noFill/>
          <a:ln/>
        </p:spPr>
        <p:txBody>
          <a:bodyPr wrap="none" lIns="0" tIns="0" rIns="0" bIns="0" rtlCol="0" anchor="t"/>
          <a:lstStyle/>
          <a:p>
            <a:pPr algn="l" indent="0" marL="0">
              <a:lnSpc>
                <a:spcPts val="2050"/>
              </a:lnSpc>
              <a:buNone/>
            </a:pPr>
            <a:r>
              <a:rPr lang="en-US" sz="1650" dirty="0">
                <a:solidFill>
                  <a:srgbClr val="1E3063"/>
                </a:solidFill>
                <a:latin typeface="Instrument Sans Semi Bold" pitchFamily="34" charset="0"/>
                <a:ea typeface="Instrument Sans Semi Bold" pitchFamily="34" charset="-122"/>
                <a:cs typeface="Instrument Sans Semi Bold" pitchFamily="34" charset="-120"/>
              </a:rPr>
              <a:t>Alerting Runbook</a:t>
            </a:r>
            <a:endParaRPr lang="en-US" sz="1650" dirty="0"/>
          </a:p>
        </p:txBody>
      </p:sp>
      <p:sp>
        <p:nvSpPr>
          <p:cNvPr id="33" name="Text 31"/>
          <p:cNvSpPr/>
          <p:nvPr/>
        </p:nvSpPr>
        <p:spPr>
          <a:xfrm>
            <a:off x="7987427" y="6226016"/>
            <a:ext cx="5886807" cy="537924"/>
          </a:xfrm>
          <a:prstGeom prst="rect">
            <a:avLst/>
          </a:prstGeom>
          <a:noFill/>
          <a:ln/>
        </p:spPr>
        <p:txBody>
          <a:bodyPr wrap="squar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Automated alerts and detailed runbooks for rapid incident response and resolution.</a:t>
            </a:r>
            <a:endParaRPr lang="en-US" sz="1300" dirty="0"/>
          </a:p>
        </p:txBody>
      </p:sp>
      <p:sp>
        <p:nvSpPr>
          <p:cNvPr id="34" name="Text 32"/>
          <p:cNvSpPr/>
          <p:nvPr/>
        </p:nvSpPr>
        <p:spPr>
          <a:xfrm>
            <a:off x="588169" y="7228165"/>
            <a:ext cx="13454063" cy="537924"/>
          </a:xfrm>
          <a:prstGeom prst="rect">
            <a:avLst/>
          </a:prstGeom>
          <a:noFill/>
          <a:ln/>
        </p:spPr>
        <p:txBody>
          <a:bodyPr wrap="square" lIns="0" tIns="0" rIns="0" bIns="0" rtlCol="0" anchor="t"/>
          <a:lstStyle/>
          <a:p>
            <a:pPr algn="l" indent="0" marL="0">
              <a:lnSpc>
                <a:spcPts val="210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A meticulously documented API specification ensures seamless integration for all consumers, while robust observability tools provide the insights needed to monitor, troubleshoot, and maintain the system's health and performance.</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2025-12-08T04:27:50Z</dcterms:created>
  <dcterms:modified xsi:type="dcterms:W3CDTF">2025-12-08T04:27:50Z</dcterms:modified>
</cp:coreProperties>
</file>